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60" r:id="rId5"/>
    <p:sldId id="261" r:id="rId6"/>
    <p:sldId id="262" r:id="rId7"/>
    <p:sldId id="263" r:id="rId8"/>
    <p:sldId id="264"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163"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2.wmf"/><Relationship Id="rId7" Type="http://schemas.openxmlformats.org/officeDocument/2006/relationships/image" Target="../media/image8.wmf"/><Relationship Id="rId12" Type="http://schemas.openxmlformats.org/officeDocument/2006/relationships/image" Target="../media/image12.wmf"/><Relationship Id="rId2" Type="http://schemas.openxmlformats.org/officeDocument/2006/relationships/image" Target="../media/image4.wmf"/><Relationship Id="rId1" Type="http://schemas.openxmlformats.org/officeDocument/2006/relationships/image" Target="../media/image1.wmf"/><Relationship Id="rId6" Type="http://schemas.openxmlformats.org/officeDocument/2006/relationships/image" Target="../media/image7.wmf"/><Relationship Id="rId11" Type="http://schemas.openxmlformats.org/officeDocument/2006/relationships/image" Target="../media/image3.wmf"/><Relationship Id="rId5" Type="http://schemas.openxmlformats.org/officeDocument/2006/relationships/image" Target="../media/image6.wmf"/><Relationship Id="rId10" Type="http://schemas.openxmlformats.org/officeDocument/2006/relationships/image" Target="../media/image11.wmf"/><Relationship Id="rId4" Type="http://schemas.openxmlformats.org/officeDocument/2006/relationships/image" Target="../media/image5.wmf"/><Relationship Id="rId9"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wmf"/><Relationship Id="rId6" Type="http://schemas.openxmlformats.org/officeDocument/2006/relationships/image" Target="../media/image17.wmf"/><Relationship Id="rId5" Type="http://schemas.openxmlformats.org/officeDocument/2006/relationships/image" Target="../media/image16.wmf"/><Relationship Id="rId4" Type="http://schemas.openxmlformats.org/officeDocument/2006/relationships/image" Target="../media/image15.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22.wmf"/><Relationship Id="rId13" Type="http://schemas.openxmlformats.org/officeDocument/2006/relationships/image" Target="../media/image27.wmf"/><Relationship Id="rId3" Type="http://schemas.openxmlformats.org/officeDocument/2006/relationships/image" Target="../media/image15.wmf"/><Relationship Id="rId7" Type="http://schemas.openxmlformats.org/officeDocument/2006/relationships/image" Target="../media/image21.wmf"/><Relationship Id="rId12" Type="http://schemas.openxmlformats.org/officeDocument/2006/relationships/image" Target="../media/image26.wmf"/><Relationship Id="rId2" Type="http://schemas.openxmlformats.org/officeDocument/2006/relationships/image" Target="../media/image14.wmf"/><Relationship Id="rId1" Type="http://schemas.openxmlformats.org/officeDocument/2006/relationships/image" Target="../media/image2.wmf"/><Relationship Id="rId6" Type="http://schemas.openxmlformats.org/officeDocument/2006/relationships/image" Target="../media/image20.wmf"/><Relationship Id="rId11" Type="http://schemas.openxmlformats.org/officeDocument/2006/relationships/image" Target="../media/image25.wmf"/><Relationship Id="rId5" Type="http://schemas.openxmlformats.org/officeDocument/2006/relationships/image" Target="../media/image19.wmf"/><Relationship Id="rId10" Type="http://schemas.openxmlformats.org/officeDocument/2006/relationships/image" Target="../media/image24.wmf"/><Relationship Id="rId4" Type="http://schemas.openxmlformats.org/officeDocument/2006/relationships/image" Target="../media/image18.wmf"/><Relationship Id="rId9" Type="http://schemas.openxmlformats.org/officeDocument/2006/relationships/image" Target="../media/image23.wmf"/><Relationship Id="rId14" Type="http://schemas.openxmlformats.org/officeDocument/2006/relationships/image" Target="../media/image17.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2.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22.wmf"/><Relationship Id="rId13" Type="http://schemas.openxmlformats.org/officeDocument/2006/relationships/image" Target="../media/image27.wmf"/><Relationship Id="rId3" Type="http://schemas.openxmlformats.org/officeDocument/2006/relationships/image" Target="../media/image15.wmf"/><Relationship Id="rId7" Type="http://schemas.openxmlformats.org/officeDocument/2006/relationships/image" Target="../media/image28.wmf"/><Relationship Id="rId12" Type="http://schemas.openxmlformats.org/officeDocument/2006/relationships/image" Target="../media/image26.wmf"/><Relationship Id="rId2" Type="http://schemas.openxmlformats.org/officeDocument/2006/relationships/image" Target="../media/image14.wmf"/><Relationship Id="rId1" Type="http://schemas.openxmlformats.org/officeDocument/2006/relationships/image" Target="../media/image3.wmf"/><Relationship Id="rId6" Type="http://schemas.openxmlformats.org/officeDocument/2006/relationships/image" Target="../media/image20.wmf"/><Relationship Id="rId11" Type="http://schemas.openxmlformats.org/officeDocument/2006/relationships/image" Target="../media/image25.wmf"/><Relationship Id="rId5" Type="http://schemas.openxmlformats.org/officeDocument/2006/relationships/image" Target="../media/image19.wmf"/><Relationship Id="rId10" Type="http://schemas.openxmlformats.org/officeDocument/2006/relationships/image" Target="../media/image30.wmf"/><Relationship Id="rId4" Type="http://schemas.openxmlformats.org/officeDocument/2006/relationships/image" Target="../media/image18.wmf"/><Relationship Id="rId9" Type="http://schemas.openxmlformats.org/officeDocument/2006/relationships/image" Target="../media/image29.wmf"/><Relationship Id="rId14" Type="http://schemas.openxmlformats.org/officeDocument/2006/relationships/image" Target="../media/image17.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3.wmf"/></Relationships>
</file>

<file path=ppt/drawings/_rels/vmlDrawing8.vml.rels><?xml version="1.0" encoding="UTF-8" standalone="yes"?>
<Relationships xmlns="http://schemas.openxmlformats.org/package/2006/relationships"><Relationship Id="rId8" Type="http://schemas.openxmlformats.org/officeDocument/2006/relationships/image" Target="../media/image37.wmf"/><Relationship Id="rId13" Type="http://schemas.openxmlformats.org/officeDocument/2006/relationships/image" Target="../media/image42.wmf"/><Relationship Id="rId3" Type="http://schemas.openxmlformats.org/officeDocument/2006/relationships/image" Target="../media/image32.wmf"/><Relationship Id="rId7" Type="http://schemas.openxmlformats.org/officeDocument/2006/relationships/image" Target="../media/image36.wmf"/><Relationship Id="rId12" Type="http://schemas.openxmlformats.org/officeDocument/2006/relationships/image" Target="../media/image41.wmf"/><Relationship Id="rId2" Type="http://schemas.openxmlformats.org/officeDocument/2006/relationships/image" Target="../media/image31.wmf"/><Relationship Id="rId16" Type="http://schemas.openxmlformats.org/officeDocument/2006/relationships/image" Target="../media/image45.wmf"/><Relationship Id="rId1" Type="http://schemas.openxmlformats.org/officeDocument/2006/relationships/image" Target="../media/image3.wmf"/><Relationship Id="rId6" Type="http://schemas.openxmlformats.org/officeDocument/2006/relationships/image" Target="../media/image35.wmf"/><Relationship Id="rId11" Type="http://schemas.openxmlformats.org/officeDocument/2006/relationships/image" Target="../media/image40.wmf"/><Relationship Id="rId5" Type="http://schemas.openxmlformats.org/officeDocument/2006/relationships/image" Target="../media/image34.wmf"/><Relationship Id="rId15" Type="http://schemas.openxmlformats.org/officeDocument/2006/relationships/image" Target="../media/image44.wmf"/><Relationship Id="rId10" Type="http://schemas.openxmlformats.org/officeDocument/2006/relationships/image" Target="../media/image39.wmf"/><Relationship Id="rId4" Type="http://schemas.openxmlformats.org/officeDocument/2006/relationships/image" Target="../media/image33.wmf"/><Relationship Id="rId9" Type="http://schemas.openxmlformats.org/officeDocument/2006/relationships/image" Target="../media/image38.wmf"/><Relationship Id="rId14" Type="http://schemas.openxmlformats.org/officeDocument/2006/relationships/image" Target="../media/image4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F2411B-4987-49FD-9F44-C9BB3A58756A}" type="datetimeFigureOut">
              <a:rPr lang="en-US" smtClean="0"/>
              <a:t>5/12/2018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DF465D-08C4-4A81-985F-0D0548122C8A}" type="slidenum">
              <a:rPr lang="en-US" smtClean="0"/>
              <a:t>‹#›</a:t>
            </a:fld>
            <a:endParaRPr lang="en-US"/>
          </a:p>
        </p:txBody>
      </p:sp>
    </p:spTree>
    <p:extLst>
      <p:ext uri="{BB962C8B-B14F-4D97-AF65-F5344CB8AC3E}">
        <p14:creationId xmlns:p14="http://schemas.microsoft.com/office/powerpoint/2010/main" val="2077704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DF465D-08C4-4A81-985F-0D0548122C8A}" type="slidenum">
              <a:rPr lang="en-US" smtClean="0"/>
              <a:t>2</a:t>
            </a:fld>
            <a:endParaRPr lang="en-US"/>
          </a:p>
        </p:txBody>
      </p:sp>
    </p:spTree>
    <p:extLst>
      <p:ext uri="{BB962C8B-B14F-4D97-AF65-F5344CB8AC3E}">
        <p14:creationId xmlns:p14="http://schemas.microsoft.com/office/powerpoint/2010/main" val="39741084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DF465D-08C4-4A81-985F-0D0548122C8A}" type="slidenum">
              <a:rPr lang="en-US" smtClean="0"/>
              <a:t>3</a:t>
            </a:fld>
            <a:endParaRPr lang="en-US"/>
          </a:p>
        </p:txBody>
      </p:sp>
    </p:spTree>
    <p:extLst>
      <p:ext uri="{BB962C8B-B14F-4D97-AF65-F5344CB8AC3E}">
        <p14:creationId xmlns:p14="http://schemas.microsoft.com/office/powerpoint/2010/main" val="611272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DF465D-08C4-4A81-985F-0D0548122C8A}" type="slidenum">
              <a:rPr lang="en-US" smtClean="0"/>
              <a:t>4</a:t>
            </a:fld>
            <a:endParaRPr lang="en-US"/>
          </a:p>
        </p:txBody>
      </p:sp>
    </p:spTree>
    <p:extLst>
      <p:ext uri="{BB962C8B-B14F-4D97-AF65-F5344CB8AC3E}">
        <p14:creationId xmlns:p14="http://schemas.microsoft.com/office/powerpoint/2010/main" val="13324057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DF465D-08C4-4A81-985F-0D0548122C8A}" type="slidenum">
              <a:rPr lang="en-US" smtClean="0"/>
              <a:t>7</a:t>
            </a:fld>
            <a:endParaRPr lang="en-US"/>
          </a:p>
        </p:txBody>
      </p:sp>
    </p:spTree>
    <p:extLst>
      <p:ext uri="{BB962C8B-B14F-4D97-AF65-F5344CB8AC3E}">
        <p14:creationId xmlns:p14="http://schemas.microsoft.com/office/powerpoint/2010/main" val="31655415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16283-6901-48BA-91CB-11DE6F9C341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D66D2DA-A66D-43A3-B4A8-FE8A11EDAD2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9074EF2-DF39-47C7-9611-C086D2CFB04E}"/>
              </a:ext>
            </a:extLst>
          </p:cNvPr>
          <p:cNvSpPr>
            <a:spLocks noGrp="1"/>
          </p:cNvSpPr>
          <p:nvPr>
            <p:ph type="dt" sz="half" idx="10"/>
          </p:nvPr>
        </p:nvSpPr>
        <p:spPr/>
        <p:txBody>
          <a:bodyPr/>
          <a:lstStyle/>
          <a:p>
            <a:fld id="{B98D95F1-534F-4599-A4BB-85BE1E2C13BF}" type="datetimeFigureOut">
              <a:rPr lang="en-US" smtClean="0"/>
              <a:t>5/12/2018</a:t>
            </a:fld>
            <a:endParaRPr lang="en-US"/>
          </a:p>
        </p:txBody>
      </p:sp>
      <p:sp>
        <p:nvSpPr>
          <p:cNvPr id="5" name="Footer Placeholder 4">
            <a:extLst>
              <a:ext uri="{FF2B5EF4-FFF2-40B4-BE49-F238E27FC236}">
                <a16:creationId xmlns:a16="http://schemas.microsoft.com/office/drawing/2014/main" id="{36F5ED2C-30CE-4585-9485-F4E2484C08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00B1579-3BB8-4547-898E-A62BDAF91ABD}"/>
              </a:ext>
            </a:extLst>
          </p:cNvPr>
          <p:cNvSpPr>
            <a:spLocks noGrp="1"/>
          </p:cNvSpPr>
          <p:nvPr>
            <p:ph type="sldNum" sz="quarter" idx="12"/>
          </p:nvPr>
        </p:nvSpPr>
        <p:spPr/>
        <p:txBody>
          <a:bodyPr/>
          <a:lstStyle/>
          <a:p>
            <a:fld id="{D0DA9B85-2ED4-4E5D-B12B-9943AA48AF8E}" type="slidenum">
              <a:rPr lang="en-US" smtClean="0"/>
              <a:t>‹#›</a:t>
            </a:fld>
            <a:endParaRPr lang="en-US"/>
          </a:p>
        </p:txBody>
      </p:sp>
    </p:spTree>
    <p:extLst>
      <p:ext uri="{BB962C8B-B14F-4D97-AF65-F5344CB8AC3E}">
        <p14:creationId xmlns:p14="http://schemas.microsoft.com/office/powerpoint/2010/main" val="13191092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F44F5-3E69-4886-9918-ADB03CEED86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445AED9-F3F2-46AF-921C-AC0D4D52B74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7BCE5A-596D-4741-8313-7C2C3B872F9D}"/>
              </a:ext>
            </a:extLst>
          </p:cNvPr>
          <p:cNvSpPr>
            <a:spLocks noGrp="1"/>
          </p:cNvSpPr>
          <p:nvPr>
            <p:ph type="dt" sz="half" idx="10"/>
          </p:nvPr>
        </p:nvSpPr>
        <p:spPr/>
        <p:txBody>
          <a:bodyPr/>
          <a:lstStyle/>
          <a:p>
            <a:fld id="{B98D95F1-534F-4599-A4BB-85BE1E2C13BF}" type="datetimeFigureOut">
              <a:rPr lang="en-US" smtClean="0"/>
              <a:t>5/12/2018</a:t>
            </a:fld>
            <a:endParaRPr lang="en-US"/>
          </a:p>
        </p:txBody>
      </p:sp>
      <p:sp>
        <p:nvSpPr>
          <p:cNvPr id="5" name="Footer Placeholder 4">
            <a:extLst>
              <a:ext uri="{FF2B5EF4-FFF2-40B4-BE49-F238E27FC236}">
                <a16:creationId xmlns:a16="http://schemas.microsoft.com/office/drawing/2014/main" id="{78605CE0-3406-42E0-9F63-9FDE7A6793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742773-057D-41D3-B9D4-F47AC8E92157}"/>
              </a:ext>
            </a:extLst>
          </p:cNvPr>
          <p:cNvSpPr>
            <a:spLocks noGrp="1"/>
          </p:cNvSpPr>
          <p:nvPr>
            <p:ph type="sldNum" sz="quarter" idx="12"/>
          </p:nvPr>
        </p:nvSpPr>
        <p:spPr/>
        <p:txBody>
          <a:bodyPr/>
          <a:lstStyle/>
          <a:p>
            <a:fld id="{D0DA9B85-2ED4-4E5D-B12B-9943AA48AF8E}" type="slidenum">
              <a:rPr lang="en-US" smtClean="0"/>
              <a:t>‹#›</a:t>
            </a:fld>
            <a:endParaRPr lang="en-US"/>
          </a:p>
        </p:txBody>
      </p:sp>
    </p:spTree>
    <p:extLst>
      <p:ext uri="{BB962C8B-B14F-4D97-AF65-F5344CB8AC3E}">
        <p14:creationId xmlns:p14="http://schemas.microsoft.com/office/powerpoint/2010/main" val="3438332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8063BAB-D75F-4CF8-AB0A-112964B0042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786E396-6D88-4069-8B44-4971572DF39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962FFB-4E9B-4018-9469-AF40CBA4CDD5}"/>
              </a:ext>
            </a:extLst>
          </p:cNvPr>
          <p:cNvSpPr>
            <a:spLocks noGrp="1"/>
          </p:cNvSpPr>
          <p:nvPr>
            <p:ph type="dt" sz="half" idx="10"/>
          </p:nvPr>
        </p:nvSpPr>
        <p:spPr/>
        <p:txBody>
          <a:bodyPr/>
          <a:lstStyle/>
          <a:p>
            <a:fld id="{B98D95F1-534F-4599-A4BB-85BE1E2C13BF}" type="datetimeFigureOut">
              <a:rPr lang="en-US" smtClean="0"/>
              <a:t>5/12/2018</a:t>
            </a:fld>
            <a:endParaRPr lang="en-US"/>
          </a:p>
        </p:txBody>
      </p:sp>
      <p:sp>
        <p:nvSpPr>
          <p:cNvPr id="5" name="Footer Placeholder 4">
            <a:extLst>
              <a:ext uri="{FF2B5EF4-FFF2-40B4-BE49-F238E27FC236}">
                <a16:creationId xmlns:a16="http://schemas.microsoft.com/office/drawing/2014/main" id="{3F764D90-D3B1-420E-9839-2D8C60AE3A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C93112-EEEB-4187-86B5-F125E06EC475}"/>
              </a:ext>
            </a:extLst>
          </p:cNvPr>
          <p:cNvSpPr>
            <a:spLocks noGrp="1"/>
          </p:cNvSpPr>
          <p:nvPr>
            <p:ph type="sldNum" sz="quarter" idx="12"/>
          </p:nvPr>
        </p:nvSpPr>
        <p:spPr/>
        <p:txBody>
          <a:bodyPr/>
          <a:lstStyle/>
          <a:p>
            <a:fld id="{D0DA9B85-2ED4-4E5D-B12B-9943AA48AF8E}" type="slidenum">
              <a:rPr lang="en-US" smtClean="0"/>
              <a:t>‹#›</a:t>
            </a:fld>
            <a:endParaRPr lang="en-US"/>
          </a:p>
        </p:txBody>
      </p:sp>
    </p:spTree>
    <p:extLst>
      <p:ext uri="{BB962C8B-B14F-4D97-AF65-F5344CB8AC3E}">
        <p14:creationId xmlns:p14="http://schemas.microsoft.com/office/powerpoint/2010/main" val="3404600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B7762-15E0-4822-BD5A-B531EB9D36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B809405-3472-46B7-9B5A-CE9C1B03F9A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D9CF0F-C717-4945-8663-FF514A638DB7}"/>
              </a:ext>
            </a:extLst>
          </p:cNvPr>
          <p:cNvSpPr>
            <a:spLocks noGrp="1"/>
          </p:cNvSpPr>
          <p:nvPr>
            <p:ph type="dt" sz="half" idx="10"/>
          </p:nvPr>
        </p:nvSpPr>
        <p:spPr/>
        <p:txBody>
          <a:bodyPr/>
          <a:lstStyle/>
          <a:p>
            <a:fld id="{B98D95F1-534F-4599-A4BB-85BE1E2C13BF}" type="datetimeFigureOut">
              <a:rPr lang="en-US" smtClean="0"/>
              <a:t>5/12/2018</a:t>
            </a:fld>
            <a:endParaRPr lang="en-US"/>
          </a:p>
        </p:txBody>
      </p:sp>
      <p:sp>
        <p:nvSpPr>
          <p:cNvPr id="5" name="Footer Placeholder 4">
            <a:extLst>
              <a:ext uri="{FF2B5EF4-FFF2-40B4-BE49-F238E27FC236}">
                <a16:creationId xmlns:a16="http://schemas.microsoft.com/office/drawing/2014/main" id="{81DDD8BB-7D80-4541-AAD1-DD3A823BCC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2C8668-6963-471E-BA4D-ED9134F1D963}"/>
              </a:ext>
            </a:extLst>
          </p:cNvPr>
          <p:cNvSpPr>
            <a:spLocks noGrp="1"/>
          </p:cNvSpPr>
          <p:nvPr>
            <p:ph type="sldNum" sz="quarter" idx="12"/>
          </p:nvPr>
        </p:nvSpPr>
        <p:spPr/>
        <p:txBody>
          <a:bodyPr/>
          <a:lstStyle/>
          <a:p>
            <a:fld id="{D0DA9B85-2ED4-4E5D-B12B-9943AA48AF8E}" type="slidenum">
              <a:rPr lang="en-US" smtClean="0"/>
              <a:t>‹#›</a:t>
            </a:fld>
            <a:endParaRPr lang="en-US"/>
          </a:p>
        </p:txBody>
      </p:sp>
    </p:spTree>
    <p:extLst>
      <p:ext uri="{BB962C8B-B14F-4D97-AF65-F5344CB8AC3E}">
        <p14:creationId xmlns:p14="http://schemas.microsoft.com/office/powerpoint/2010/main" val="4990039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6B244-9D2E-4A14-89FA-9DEC213301E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CB28AB6-0425-4A46-9ED1-49FB238480F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0C035ED-DE5B-40B0-9818-B2EA257E53E1}"/>
              </a:ext>
            </a:extLst>
          </p:cNvPr>
          <p:cNvSpPr>
            <a:spLocks noGrp="1"/>
          </p:cNvSpPr>
          <p:nvPr>
            <p:ph type="dt" sz="half" idx="10"/>
          </p:nvPr>
        </p:nvSpPr>
        <p:spPr/>
        <p:txBody>
          <a:bodyPr/>
          <a:lstStyle/>
          <a:p>
            <a:fld id="{B98D95F1-534F-4599-A4BB-85BE1E2C13BF}" type="datetimeFigureOut">
              <a:rPr lang="en-US" smtClean="0"/>
              <a:t>5/12/2018</a:t>
            </a:fld>
            <a:endParaRPr lang="en-US"/>
          </a:p>
        </p:txBody>
      </p:sp>
      <p:sp>
        <p:nvSpPr>
          <p:cNvPr id="5" name="Footer Placeholder 4">
            <a:extLst>
              <a:ext uri="{FF2B5EF4-FFF2-40B4-BE49-F238E27FC236}">
                <a16:creationId xmlns:a16="http://schemas.microsoft.com/office/drawing/2014/main" id="{693C8D6A-B381-43D7-A44C-92BB388AE6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BCECDA-B57F-4DB7-AAB9-7D3B9F0B19BE}"/>
              </a:ext>
            </a:extLst>
          </p:cNvPr>
          <p:cNvSpPr>
            <a:spLocks noGrp="1"/>
          </p:cNvSpPr>
          <p:nvPr>
            <p:ph type="sldNum" sz="quarter" idx="12"/>
          </p:nvPr>
        </p:nvSpPr>
        <p:spPr/>
        <p:txBody>
          <a:bodyPr/>
          <a:lstStyle/>
          <a:p>
            <a:fld id="{D0DA9B85-2ED4-4E5D-B12B-9943AA48AF8E}" type="slidenum">
              <a:rPr lang="en-US" smtClean="0"/>
              <a:t>‹#›</a:t>
            </a:fld>
            <a:endParaRPr lang="en-US"/>
          </a:p>
        </p:txBody>
      </p:sp>
    </p:spTree>
    <p:extLst>
      <p:ext uri="{BB962C8B-B14F-4D97-AF65-F5344CB8AC3E}">
        <p14:creationId xmlns:p14="http://schemas.microsoft.com/office/powerpoint/2010/main" val="15541546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8850E-22F0-48E1-9A72-C2CC73213E9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C90E986-F354-437A-AC25-0C9C7CD3D3B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78C38FB-CFB3-4552-917D-49D26E8E58D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D0EE5F6-0B62-4C72-8868-440FDDEC278E}"/>
              </a:ext>
            </a:extLst>
          </p:cNvPr>
          <p:cNvSpPr>
            <a:spLocks noGrp="1"/>
          </p:cNvSpPr>
          <p:nvPr>
            <p:ph type="dt" sz="half" idx="10"/>
          </p:nvPr>
        </p:nvSpPr>
        <p:spPr/>
        <p:txBody>
          <a:bodyPr/>
          <a:lstStyle/>
          <a:p>
            <a:fld id="{B98D95F1-534F-4599-A4BB-85BE1E2C13BF}" type="datetimeFigureOut">
              <a:rPr lang="en-US" smtClean="0"/>
              <a:t>5/12/2018</a:t>
            </a:fld>
            <a:endParaRPr lang="en-US"/>
          </a:p>
        </p:txBody>
      </p:sp>
      <p:sp>
        <p:nvSpPr>
          <p:cNvPr id="6" name="Footer Placeholder 5">
            <a:extLst>
              <a:ext uri="{FF2B5EF4-FFF2-40B4-BE49-F238E27FC236}">
                <a16:creationId xmlns:a16="http://schemas.microsoft.com/office/drawing/2014/main" id="{3B0076FE-65AA-4CC3-8E03-15C488DF4E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8C12894-4F7B-43DE-BE5F-CA157A6C4FA9}"/>
              </a:ext>
            </a:extLst>
          </p:cNvPr>
          <p:cNvSpPr>
            <a:spLocks noGrp="1"/>
          </p:cNvSpPr>
          <p:nvPr>
            <p:ph type="sldNum" sz="quarter" idx="12"/>
          </p:nvPr>
        </p:nvSpPr>
        <p:spPr/>
        <p:txBody>
          <a:bodyPr/>
          <a:lstStyle/>
          <a:p>
            <a:fld id="{D0DA9B85-2ED4-4E5D-B12B-9943AA48AF8E}" type="slidenum">
              <a:rPr lang="en-US" smtClean="0"/>
              <a:t>‹#›</a:t>
            </a:fld>
            <a:endParaRPr lang="en-US"/>
          </a:p>
        </p:txBody>
      </p:sp>
    </p:spTree>
    <p:extLst>
      <p:ext uri="{BB962C8B-B14F-4D97-AF65-F5344CB8AC3E}">
        <p14:creationId xmlns:p14="http://schemas.microsoft.com/office/powerpoint/2010/main" val="12488673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FAFDA-7FA1-490D-A564-BBEBDCE0DA1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5E43DE3-4576-4E4D-8B32-F871360C124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B44C9CB-9B41-4241-A486-ED58A732644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FF90855-4DD4-418C-9D47-FAD43F637BE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1506940-A50E-4ECF-888D-9A914AF2938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8210090-9C79-4B3B-800E-F87A6D456CDC}"/>
              </a:ext>
            </a:extLst>
          </p:cNvPr>
          <p:cNvSpPr>
            <a:spLocks noGrp="1"/>
          </p:cNvSpPr>
          <p:nvPr>
            <p:ph type="dt" sz="half" idx="10"/>
          </p:nvPr>
        </p:nvSpPr>
        <p:spPr/>
        <p:txBody>
          <a:bodyPr/>
          <a:lstStyle/>
          <a:p>
            <a:fld id="{B98D95F1-534F-4599-A4BB-85BE1E2C13BF}" type="datetimeFigureOut">
              <a:rPr lang="en-US" smtClean="0"/>
              <a:t>5/12/2018</a:t>
            </a:fld>
            <a:endParaRPr lang="en-US"/>
          </a:p>
        </p:txBody>
      </p:sp>
      <p:sp>
        <p:nvSpPr>
          <p:cNvPr id="8" name="Footer Placeholder 7">
            <a:extLst>
              <a:ext uri="{FF2B5EF4-FFF2-40B4-BE49-F238E27FC236}">
                <a16:creationId xmlns:a16="http://schemas.microsoft.com/office/drawing/2014/main" id="{9F20FAE9-7B61-4682-868E-903EE71F449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9F37316-4058-4C32-BDC3-4D684547F8C6}"/>
              </a:ext>
            </a:extLst>
          </p:cNvPr>
          <p:cNvSpPr>
            <a:spLocks noGrp="1"/>
          </p:cNvSpPr>
          <p:nvPr>
            <p:ph type="sldNum" sz="quarter" idx="12"/>
          </p:nvPr>
        </p:nvSpPr>
        <p:spPr/>
        <p:txBody>
          <a:bodyPr/>
          <a:lstStyle/>
          <a:p>
            <a:fld id="{D0DA9B85-2ED4-4E5D-B12B-9943AA48AF8E}" type="slidenum">
              <a:rPr lang="en-US" smtClean="0"/>
              <a:t>‹#›</a:t>
            </a:fld>
            <a:endParaRPr lang="en-US"/>
          </a:p>
        </p:txBody>
      </p:sp>
    </p:spTree>
    <p:extLst>
      <p:ext uri="{BB962C8B-B14F-4D97-AF65-F5344CB8AC3E}">
        <p14:creationId xmlns:p14="http://schemas.microsoft.com/office/powerpoint/2010/main" val="1687388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1711E-4F7D-451D-AC69-CF7F3846865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6A33CC2-5D1A-4227-B04C-C6C292BDC540}"/>
              </a:ext>
            </a:extLst>
          </p:cNvPr>
          <p:cNvSpPr>
            <a:spLocks noGrp="1"/>
          </p:cNvSpPr>
          <p:nvPr>
            <p:ph type="dt" sz="half" idx="10"/>
          </p:nvPr>
        </p:nvSpPr>
        <p:spPr/>
        <p:txBody>
          <a:bodyPr/>
          <a:lstStyle/>
          <a:p>
            <a:fld id="{B98D95F1-534F-4599-A4BB-85BE1E2C13BF}" type="datetimeFigureOut">
              <a:rPr lang="en-US" smtClean="0"/>
              <a:t>5/12/2018</a:t>
            </a:fld>
            <a:endParaRPr lang="en-US"/>
          </a:p>
        </p:txBody>
      </p:sp>
      <p:sp>
        <p:nvSpPr>
          <p:cNvPr id="4" name="Footer Placeholder 3">
            <a:extLst>
              <a:ext uri="{FF2B5EF4-FFF2-40B4-BE49-F238E27FC236}">
                <a16:creationId xmlns:a16="http://schemas.microsoft.com/office/drawing/2014/main" id="{8F75AD85-B79F-4FFB-B48B-876969619F8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6C68AD2-556F-4264-AFDF-804D51C06D44}"/>
              </a:ext>
            </a:extLst>
          </p:cNvPr>
          <p:cNvSpPr>
            <a:spLocks noGrp="1"/>
          </p:cNvSpPr>
          <p:nvPr>
            <p:ph type="sldNum" sz="quarter" idx="12"/>
          </p:nvPr>
        </p:nvSpPr>
        <p:spPr/>
        <p:txBody>
          <a:bodyPr/>
          <a:lstStyle/>
          <a:p>
            <a:fld id="{D0DA9B85-2ED4-4E5D-B12B-9943AA48AF8E}" type="slidenum">
              <a:rPr lang="en-US" smtClean="0"/>
              <a:t>‹#›</a:t>
            </a:fld>
            <a:endParaRPr lang="en-US"/>
          </a:p>
        </p:txBody>
      </p:sp>
    </p:spTree>
    <p:extLst>
      <p:ext uri="{BB962C8B-B14F-4D97-AF65-F5344CB8AC3E}">
        <p14:creationId xmlns:p14="http://schemas.microsoft.com/office/powerpoint/2010/main" val="17896085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50AC58D-4B2E-43A0-80FB-ADF91893908B}"/>
              </a:ext>
            </a:extLst>
          </p:cNvPr>
          <p:cNvSpPr>
            <a:spLocks noGrp="1"/>
          </p:cNvSpPr>
          <p:nvPr>
            <p:ph type="dt" sz="half" idx="10"/>
          </p:nvPr>
        </p:nvSpPr>
        <p:spPr/>
        <p:txBody>
          <a:bodyPr/>
          <a:lstStyle/>
          <a:p>
            <a:fld id="{B98D95F1-534F-4599-A4BB-85BE1E2C13BF}" type="datetimeFigureOut">
              <a:rPr lang="en-US" smtClean="0"/>
              <a:t>5/12/2018</a:t>
            </a:fld>
            <a:endParaRPr lang="en-US"/>
          </a:p>
        </p:txBody>
      </p:sp>
      <p:sp>
        <p:nvSpPr>
          <p:cNvPr id="3" name="Footer Placeholder 2">
            <a:extLst>
              <a:ext uri="{FF2B5EF4-FFF2-40B4-BE49-F238E27FC236}">
                <a16:creationId xmlns:a16="http://schemas.microsoft.com/office/drawing/2014/main" id="{EB2E07DC-5358-4719-A8EF-A25715ABA94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1890E19-990D-4099-9626-5067D40DA109}"/>
              </a:ext>
            </a:extLst>
          </p:cNvPr>
          <p:cNvSpPr>
            <a:spLocks noGrp="1"/>
          </p:cNvSpPr>
          <p:nvPr>
            <p:ph type="sldNum" sz="quarter" idx="12"/>
          </p:nvPr>
        </p:nvSpPr>
        <p:spPr/>
        <p:txBody>
          <a:bodyPr/>
          <a:lstStyle/>
          <a:p>
            <a:fld id="{D0DA9B85-2ED4-4E5D-B12B-9943AA48AF8E}" type="slidenum">
              <a:rPr lang="en-US" smtClean="0"/>
              <a:t>‹#›</a:t>
            </a:fld>
            <a:endParaRPr lang="en-US"/>
          </a:p>
        </p:txBody>
      </p:sp>
    </p:spTree>
    <p:extLst>
      <p:ext uri="{BB962C8B-B14F-4D97-AF65-F5344CB8AC3E}">
        <p14:creationId xmlns:p14="http://schemas.microsoft.com/office/powerpoint/2010/main" val="3902805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31B0B-EBB7-40A3-BC73-0149E58433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87AAE5A-32DF-4FC5-AD85-CA4DCCDCE61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E5622C6-9E42-4826-9624-8A52090B38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E136E4B-AE37-4D0F-A573-20A627FDED10}"/>
              </a:ext>
            </a:extLst>
          </p:cNvPr>
          <p:cNvSpPr>
            <a:spLocks noGrp="1"/>
          </p:cNvSpPr>
          <p:nvPr>
            <p:ph type="dt" sz="half" idx="10"/>
          </p:nvPr>
        </p:nvSpPr>
        <p:spPr/>
        <p:txBody>
          <a:bodyPr/>
          <a:lstStyle/>
          <a:p>
            <a:fld id="{B98D95F1-534F-4599-A4BB-85BE1E2C13BF}" type="datetimeFigureOut">
              <a:rPr lang="en-US" smtClean="0"/>
              <a:t>5/12/2018</a:t>
            </a:fld>
            <a:endParaRPr lang="en-US"/>
          </a:p>
        </p:txBody>
      </p:sp>
      <p:sp>
        <p:nvSpPr>
          <p:cNvPr id="6" name="Footer Placeholder 5">
            <a:extLst>
              <a:ext uri="{FF2B5EF4-FFF2-40B4-BE49-F238E27FC236}">
                <a16:creationId xmlns:a16="http://schemas.microsoft.com/office/drawing/2014/main" id="{50221E90-9DEE-42E7-954F-49D645A920E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A157418-B912-44B3-BCD7-059014FA5E4A}"/>
              </a:ext>
            </a:extLst>
          </p:cNvPr>
          <p:cNvSpPr>
            <a:spLocks noGrp="1"/>
          </p:cNvSpPr>
          <p:nvPr>
            <p:ph type="sldNum" sz="quarter" idx="12"/>
          </p:nvPr>
        </p:nvSpPr>
        <p:spPr/>
        <p:txBody>
          <a:bodyPr/>
          <a:lstStyle/>
          <a:p>
            <a:fld id="{D0DA9B85-2ED4-4E5D-B12B-9943AA48AF8E}" type="slidenum">
              <a:rPr lang="en-US" smtClean="0"/>
              <a:t>‹#›</a:t>
            </a:fld>
            <a:endParaRPr lang="en-US"/>
          </a:p>
        </p:txBody>
      </p:sp>
    </p:spTree>
    <p:extLst>
      <p:ext uri="{BB962C8B-B14F-4D97-AF65-F5344CB8AC3E}">
        <p14:creationId xmlns:p14="http://schemas.microsoft.com/office/powerpoint/2010/main" val="3908318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4B280-67E8-4EB1-8B3C-D150267720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197F3BF-F42E-4391-8189-C3693261A41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4D3CC98-DFDC-4436-B550-41DFEE627E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888FBD1-24AA-45E7-AD27-1D8CFD23162A}"/>
              </a:ext>
            </a:extLst>
          </p:cNvPr>
          <p:cNvSpPr>
            <a:spLocks noGrp="1"/>
          </p:cNvSpPr>
          <p:nvPr>
            <p:ph type="dt" sz="half" idx="10"/>
          </p:nvPr>
        </p:nvSpPr>
        <p:spPr/>
        <p:txBody>
          <a:bodyPr/>
          <a:lstStyle/>
          <a:p>
            <a:fld id="{B98D95F1-534F-4599-A4BB-85BE1E2C13BF}" type="datetimeFigureOut">
              <a:rPr lang="en-US" smtClean="0"/>
              <a:t>5/12/2018</a:t>
            </a:fld>
            <a:endParaRPr lang="en-US"/>
          </a:p>
        </p:txBody>
      </p:sp>
      <p:sp>
        <p:nvSpPr>
          <p:cNvPr id="6" name="Footer Placeholder 5">
            <a:extLst>
              <a:ext uri="{FF2B5EF4-FFF2-40B4-BE49-F238E27FC236}">
                <a16:creationId xmlns:a16="http://schemas.microsoft.com/office/drawing/2014/main" id="{CD247D1A-42BA-4EEA-8C79-F156744C4E9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F437F84-64C6-4662-AB93-18C9D2FAFA10}"/>
              </a:ext>
            </a:extLst>
          </p:cNvPr>
          <p:cNvSpPr>
            <a:spLocks noGrp="1"/>
          </p:cNvSpPr>
          <p:nvPr>
            <p:ph type="sldNum" sz="quarter" idx="12"/>
          </p:nvPr>
        </p:nvSpPr>
        <p:spPr/>
        <p:txBody>
          <a:bodyPr/>
          <a:lstStyle/>
          <a:p>
            <a:fld id="{D0DA9B85-2ED4-4E5D-B12B-9943AA48AF8E}" type="slidenum">
              <a:rPr lang="en-US" smtClean="0"/>
              <a:t>‹#›</a:t>
            </a:fld>
            <a:endParaRPr lang="en-US"/>
          </a:p>
        </p:txBody>
      </p:sp>
    </p:spTree>
    <p:extLst>
      <p:ext uri="{BB962C8B-B14F-4D97-AF65-F5344CB8AC3E}">
        <p14:creationId xmlns:p14="http://schemas.microsoft.com/office/powerpoint/2010/main" val="5194564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C525D6-4636-418B-8D1E-5B511E9641E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6ECFFCB-9574-48EB-9B63-AB52E4188D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022B48-7848-42F6-8255-86C0B7F935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8D95F1-534F-4599-A4BB-85BE1E2C13BF}" type="datetimeFigureOut">
              <a:rPr lang="en-US" smtClean="0"/>
              <a:t>5/12/2018</a:t>
            </a:fld>
            <a:endParaRPr lang="en-US"/>
          </a:p>
        </p:txBody>
      </p:sp>
      <p:sp>
        <p:nvSpPr>
          <p:cNvPr id="5" name="Footer Placeholder 4">
            <a:extLst>
              <a:ext uri="{FF2B5EF4-FFF2-40B4-BE49-F238E27FC236}">
                <a16:creationId xmlns:a16="http://schemas.microsoft.com/office/drawing/2014/main" id="{BD8B4A79-01C5-4F53-ABE8-2BD593882B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2E477D1-0506-48F6-ACB2-F277E20D161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DA9B85-2ED4-4E5D-B12B-9943AA48AF8E}" type="slidenum">
              <a:rPr lang="en-US" smtClean="0"/>
              <a:t>‹#›</a:t>
            </a:fld>
            <a:endParaRPr lang="en-US"/>
          </a:p>
        </p:txBody>
      </p:sp>
    </p:spTree>
    <p:extLst>
      <p:ext uri="{BB962C8B-B14F-4D97-AF65-F5344CB8AC3E}">
        <p14:creationId xmlns:p14="http://schemas.microsoft.com/office/powerpoint/2010/main" val="38035493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2.wmf"/><Relationship Id="rId5" Type="http://schemas.openxmlformats.org/officeDocument/2006/relationships/oleObject" Target="../embeddings/oleObject2.bin"/><Relationship Id="rId4" Type="http://schemas.openxmlformats.org/officeDocument/2006/relationships/image" Target="../media/image1.wmf"/></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image" Target="../media/image6.wmf"/><Relationship Id="rId18" Type="http://schemas.openxmlformats.org/officeDocument/2006/relationships/oleObject" Target="../embeddings/oleObject11.bin"/><Relationship Id="rId26" Type="http://schemas.openxmlformats.org/officeDocument/2006/relationships/oleObject" Target="../embeddings/oleObject15.bin"/><Relationship Id="rId3" Type="http://schemas.openxmlformats.org/officeDocument/2006/relationships/notesSlide" Target="../notesSlides/notesSlide1.xml"/><Relationship Id="rId21" Type="http://schemas.openxmlformats.org/officeDocument/2006/relationships/image" Target="../media/image10.wmf"/><Relationship Id="rId7" Type="http://schemas.openxmlformats.org/officeDocument/2006/relationships/image" Target="../media/image4.wmf"/><Relationship Id="rId12" Type="http://schemas.openxmlformats.org/officeDocument/2006/relationships/oleObject" Target="../embeddings/oleObject8.bin"/><Relationship Id="rId17" Type="http://schemas.openxmlformats.org/officeDocument/2006/relationships/image" Target="../media/image8.wmf"/><Relationship Id="rId25" Type="http://schemas.openxmlformats.org/officeDocument/2006/relationships/image" Target="../media/image3.wmf"/><Relationship Id="rId2" Type="http://schemas.openxmlformats.org/officeDocument/2006/relationships/slideLayout" Target="../slideLayouts/slideLayout7.xml"/><Relationship Id="rId16" Type="http://schemas.openxmlformats.org/officeDocument/2006/relationships/oleObject" Target="../embeddings/oleObject10.bin"/><Relationship Id="rId20" Type="http://schemas.openxmlformats.org/officeDocument/2006/relationships/oleObject" Target="../embeddings/oleObject12.bin"/><Relationship Id="rId1" Type="http://schemas.openxmlformats.org/officeDocument/2006/relationships/vmlDrawing" Target="../drawings/vmlDrawing2.vml"/><Relationship Id="rId6" Type="http://schemas.openxmlformats.org/officeDocument/2006/relationships/oleObject" Target="../embeddings/oleObject5.bin"/><Relationship Id="rId11" Type="http://schemas.openxmlformats.org/officeDocument/2006/relationships/image" Target="../media/image5.wmf"/><Relationship Id="rId24" Type="http://schemas.openxmlformats.org/officeDocument/2006/relationships/oleObject" Target="../embeddings/oleObject14.bin"/><Relationship Id="rId5" Type="http://schemas.openxmlformats.org/officeDocument/2006/relationships/image" Target="../media/image1.wmf"/><Relationship Id="rId15" Type="http://schemas.openxmlformats.org/officeDocument/2006/relationships/image" Target="../media/image7.wmf"/><Relationship Id="rId23" Type="http://schemas.openxmlformats.org/officeDocument/2006/relationships/image" Target="../media/image11.wmf"/><Relationship Id="rId10" Type="http://schemas.openxmlformats.org/officeDocument/2006/relationships/oleObject" Target="../embeddings/oleObject7.bin"/><Relationship Id="rId19" Type="http://schemas.openxmlformats.org/officeDocument/2006/relationships/image" Target="../media/image9.wmf"/><Relationship Id="rId4" Type="http://schemas.openxmlformats.org/officeDocument/2006/relationships/oleObject" Target="../embeddings/oleObject4.bin"/><Relationship Id="rId9" Type="http://schemas.openxmlformats.org/officeDocument/2006/relationships/image" Target="../media/image2.wmf"/><Relationship Id="rId14" Type="http://schemas.openxmlformats.org/officeDocument/2006/relationships/oleObject" Target="../embeddings/oleObject9.bin"/><Relationship Id="rId22" Type="http://schemas.openxmlformats.org/officeDocument/2006/relationships/oleObject" Target="../embeddings/oleObject13.bin"/><Relationship Id="rId27" Type="http://schemas.openxmlformats.org/officeDocument/2006/relationships/image" Target="../media/image12.wmf"/></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17.bin"/><Relationship Id="rId13" Type="http://schemas.openxmlformats.org/officeDocument/2006/relationships/oleObject" Target="../embeddings/oleObject20.bin"/><Relationship Id="rId3" Type="http://schemas.openxmlformats.org/officeDocument/2006/relationships/notesSlide" Target="../notesSlides/notesSlide2.xml"/><Relationship Id="rId7" Type="http://schemas.openxmlformats.org/officeDocument/2006/relationships/image" Target="../media/image13.wmf"/><Relationship Id="rId12" Type="http://schemas.openxmlformats.org/officeDocument/2006/relationships/oleObject" Target="../embeddings/oleObject19.bin"/><Relationship Id="rId2" Type="http://schemas.openxmlformats.org/officeDocument/2006/relationships/slideLayout" Target="../slideLayouts/slideLayout7.xml"/><Relationship Id="rId16" Type="http://schemas.openxmlformats.org/officeDocument/2006/relationships/image" Target="../media/image17.wmf"/><Relationship Id="rId1" Type="http://schemas.openxmlformats.org/officeDocument/2006/relationships/vmlDrawing" Target="../drawings/vmlDrawing3.vml"/><Relationship Id="rId6" Type="http://schemas.openxmlformats.org/officeDocument/2006/relationships/oleObject" Target="../embeddings/oleObject16.bin"/><Relationship Id="rId11" Type="http://schemas.openxmlformats.org/officeDocument/2006/relationships/image" Target="../media/image15.wmf"/><Relationship Id="rId5" Type="http://schemas.openxmlformats.org/officeDocument/2006/relationships/image" Target="../media/image1.wmf"/><Relationship Id="rId15" Type="http://schemas.openxmlformats.org/officeDocument/2006/relationships/oleObject" Target="../embeddings/oleObject21.bin"/><Relationship Id="rId10" Type="http://schemas.openxmlformats.org/officeDocument/2006/relationships/oleObject" Target="../embeddings/oleObject18.bin"/><Relationship Id="rId4" Type="http://schemas.openxmlformats.org/officeDocument/2006/relationships/oleObject" Target="../embeddings/oleObject4.bin"/><Relationship Id="rId9" Type="http://schemas.openxmlformats.org/officeDocument/2006/relationships/image" Target="../media/image14.wmf"/><Relationship Id="rId14" Type="http://schemas.openxmlformats.org/officeDocument/2006/relationships/image" Target="../media/image16.wmf"/></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23.bin"/><Relationship Id="rId13" Type="http://schemas.openxmlformats.org/officeDocument/2006/relationships/image" Target="../media/image19.wmf"/><Relationship Id="rId18" Type="http://schemas.openxmlformats.org/officeDocument/2006/relationships/oleObject" Target="../embeddings/oleObject28.bin"/><Relationship Id="rId26" Type="http://schemas.openxmlformats.org/officeDocument/2006/relationships/oleObject" Target="../embeddings/oleObject32.bin"/><Relationship Id="rId3" Type="http://schemas.openxmlformats.org/officeDocument/2006/relationships/notesSlide" Target="../notesSlides/notesSlide3.xml"/><Relationship Id="rId21" Type="http://schemas.openxmlformats.org/officeDocument/2006/relationships/image" Target="../media/image23.wmf"/><Relationship Id="rId7" Type="http://schemas.openxmlformats.org/officeDocument/2006/relationships/image" Target="../media/image14.wmf"/><Relationship Id="rId12" Type="http://schemas.openxmlformats.org/officeDocument/2006/relationships/oleObject" Target="../embeddings/oleObject25.bin"/><Relationship Id="rId17" Type="http://schemas.openxmlformats.org/officeDocument/2006/relationships/image" Target="../media/image21.wmf"/><Relationship Id="rId25" Type="http://schemas.openxmlformats.org/officeDocument/2006/relationships/image" Target="../media/image25.wmf"/><Relationship Id="rId2" Type="http://schemas.openxmlformats.org/officeDocument/2006/relationships/slideLayout" Target="../slideLayouts/slideLayout7.xml"/><Relationship Id="rId16" Type="http://schemas.openxmlformats.org/officeDocument/2006/relationships/oleObject" Target="../embeddings/oleObject27.bin"/><Relationship Id="rId20" Type="http://schemas.openxmlformats.org/officeDocument/2006/relationships/oleObject" Target="../embeddings/oleObject29.bin"/><Relationship Id="rId29" Type="http://schemas.openxmlformats.org/officeDocument/2006/relationships/image" Target="../media/image27.wmf"/><Relationship Id="rId1" Type="http://schemas.openxmlformats.org/officeDocument/2006/relationships/vmlDrawing" Target="../drawings/vmlDrawing4.vml"/><Relationship Id="rId6" Type="http://schemas.openxmlformats.org/officeDocument/2006/relationships/oleObject" Target="../embeddings/oleObject22.bin"/><Relationship Id="rId11" Type="http://schemas.openxmlformats.org/officeDocument/2006/relationships/image" Target="../media/image18.wmf"/><Relationship Id="rId24" Type="http://schemas.openxmlformats.org/officeDocument/2006/relationships/oleObject" Target="../embeddings/oleObject31.bin"/><Relationship Id="rId5" Type="http://schemas.openxmlformats.org/officeDocument/2006/relationships/image" Target="../media/image2.wmf"/><Relationship Id="rId15" Type="http://schemas.openxmlformats.org/officeDocument/2006/relationships/image" Target="../media/image20.wmf"/><Relationship Id="rId23" Type="http://schemas.openxmlformats.org/officeDocument/2006/relationships/image" Target="../media/image24.wmf"/><Relationship Id="rId28" Type="http://schemas.openxmlformats.org/officeDocument/2006/relationships/oleObject" Target="../embeddings/oleObject33.bin"/><Relationship Id="rId10" Type="http://schemas.openxmlformats.org/officeDocument/2006/relationships/oleObject" Target="../embeddings/oleObject24.bin"/><Relationship Id="rId19" Type="http://schemas.openxmlformats.org/officeDocument/2006/relationships/image" Target="../media/image22.wmf"/><Relationship Id="rId31" Type="http://schemas.openxmlformats.org/officeDocument/2006/relationships/image" Target="../media/image17.wmf"/><Relationship Id="rId4" Type="http://schemas.openxmlformats.org/officeDocument/2006/relationships/oleObject" Target="../embeddings/oleObject6.bin"/><Relationship Id="rId9" Type="http://schemas.openxmlformats.org/officeDocument/2006/relationships/image" Target="../media/image15.wmf"/><Relationship Id="rId14" Type="http://schemas.openxmlformats.org/officeDocument/2006/relationships/oleObject" Target="../embeddings/oleObject26.bin"/><Relationship Id="rId22" Type="http://schemas.openxmlformats.org/officeDocument/2006/relationships/oleObject" Target="../embeddings/oleObject30.bin"/><Relationship Id="rId27" Type="http://schemas.openxmlformats.org/officeDocument/2006/relationships/image" Target="../media/image26.wmf"/><Relationship Id="rId30" Type="http://schemas.openxmlformats.org/officeDocument/2006/relationships/oleObject" Target="../embeddings/oleObject34.bin"/></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17.wmf"/><Relationship Id="rId5" Type="http://schemas.openxmlformats.org/officeDocument/2006/relationships/oleObject" Target="../embeddings/oleObject35.bin"/><Relationship Id="rId4" Type="http://schemas.openxmlformats.org/officeDocument/2006/relationships/image" Target="../media/image2.wmf"/></Relationships>
</file>

<file path=ppt/slides/_rels/slide6.xml.rels><?xml version="1.0" encoding="UTF-8" standalone="yes"?>
<Relationships xmlns="http://schemas.openxmlformats.org/package/2006/relationships"><Relationship Id="rId8" Type="http://schemas.openxmlformats.org/officeDocument/2006/relationships/image" Target="../media/image15.wmf"/><Relationship Id="rId13" Type="http://schemas.openxmlformats.org/officeDocument/2006/relationships/oleObject" Target="../embeddings/oleObject26.bin"/><Relationship Id="rId18" Type="http://schemas.openxmlformats.org/officeDocument/2006/relationships/image" Target="../media/image22.wmf"/><Relationship Id="rId26" Type="http://schemas.openxmlformats.org/officeDocument/2006/relationships/image" Target="../media/image26.wmf"/><Relationship Id="rId3" Type="http://schemas.openxmlformats.org/officeDocument/2006/relationships/oleObject" Target="../embeddings/oleObject14.bin"/><Relationship Id="rId21" Type="http://schemas.openxmlformats.org/officeDocument/2006/relationships/oleObject" Target="../embeddings/oleObject39.bin"/><Relationship Id="rId7" Type="http://schemas.openxmlformats.org/officeDocument/2006/relationships/oleObject" Target="../embeddings/oleObject23.bin"/><Relationship Id="rId12" Type="http://schemas.openxmlformats.org/officeDocument/2006/relationships/image" Target="../media/image19.wmf"/><Relationship Id="rId17" Type="http://schemas.openxmlformats.org/officeDocument/2006/relationships/oleObject" Target="../embeddings/oleObject37.bin"/><Relationship Id="rId25" Type="http://schemas.openxmlformats.org/officeDocument/2006/relationships/oleObject" Target="../embeddings/oleObject32.bin"/><Relationship Id="rId2" Type="http://schemas.openxmlformats.org/officeDocument/2006/relationships/slideLayout" Target="../slideLayouts/slideLayout7.xml"/><Relationship Id="rId16" Type="http://schemas.openxmlformats.org/officeDocument/2006/relationships/image" Target="../media/image28.wmf"/><Relationship Id="rId20" Type="http://schemas.openxmlformats.org/officeDocument/2006/relationships/image" Target="../media/image29.wmf"/><Relationship Id="rId29" Type="http://schemas.openxmlformats.org/officeDocument/2006/relationships/oleObject" Target="../embeddings/oleObject35.bin"/><Relationship Id="rId1" Type="http://schemas.openxmlformats.org/officeDocument/2006/relationships/vmlDrawing" Target="../drawings/vmlDrawing6.vml"/><Relationship Id="rId6" Type="http://schemas.openxmlformats.org/officeDocument/2006/relationships/image" Target="../media/image14.wmf"/><Relationship Id="rId11" Type="http://schemas.openxmlformats.org/officeDocument/2006/relationships/oleObject" Target="../embeddings/oleObject25.bin"/><Relationship Id="rId24" Type="http://schemas.openxmlformats.org/officeDocument/2006/relationships/image" Target="../media/image25.wmf"/><Relationship Id="rId5" Type="http://schemas.openxmlformats.org/officeDocument/2006/relationships/oleObject" Target="../embeddings/oleObject22.bin"/><Relationship Id="rId15" Type="http://schemas.openxmlformats.org/officeDocument/2006/relationships/oleObject" Target="../embeddings/oleObject36.bin"/><Relationship Id="rId23" Type="http://schemas.openxmlformats.org/officeDocument/2006/relationships/oleObject" Target="../embeddings/oleObject31.bin"/><Relationship Id="rId28" Type="http://schemas.openxmlformats.org/officeDocument/2006/relationships/image" Target="../media/image27.wmf"/><Relationship Id="rId10" Type="http://schemas.openxmlformats.org/officeDocument/2006/relationships/image" Target="../media/image18.wmf"/><Relationship Id="rId19" Type="http://schemas.openxmlformats.org/officeDocument/2006/relationships/oleObject" Target="../embeddings/oleObject38.bin"/><Relationship Id="rId4" Type="http://schemas.openxmlformats.org/officeDocument/2006/relationships/image" Target="../media/image3.wmf"/><Relationship Id="rId9" Type="http://schemas.openxmlformats.org/officeDocument/2006/relationships/oleObject" Target="../embeddings/oleObject24.bin"/><Relationship Id="rId14" Type="http://schemas.openxmlformats.org/officeDocument/2006/relationships/image" Target="../media/image20.wmf"/><Relationship Id="rId22" Type="http://schemas.openxmlformats.org/officeDocument/2006/relationships/image" Target="../media/image30.wmf"/><Relationship Id="rId27" Type="http://schemas.openxmlformats.org/officeDocument/2006/relationships/oleObject" Target="../embeddings/oleObject33.bin"/><Relationship Id="rId30" Type="http://schemas.openxmlformats.org/officeDocument/2006/relationships/image" Target="../media/image17.w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17.wm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35.bin"/><Relationship Id="rId5" Type="http://schemas.openxmlformats.org/officeDocument/2006/relationships/image" Target="../media/image3.wmf"/><Relationship Id="rId4" Type="http://schemas.openxmlformats.org/officeDocument/2006/relationships/oleObject" Target="../embeddings/oleObject14.bin"/></Relationships>
</file>

<file path=ppt/slides/_rels/slide8.xml.rels><?xml version="1.0" encoding="UTF-8" standalone="yes"?>
<Relationships xmlns="http://schemas.openxmlformats.org/package/2006/relationships"><Relationship Id="rId8" Type="http://schemas.openxmlformats.org/officeDocument/2006/relationships/image" Target="../media/image32.wmf"/><Relationship Id="rId13" Type="http://schemas.openxmlformats.org/officeDocument/2006/relationships/oleObject" Target="../embeddings/oleObject44.bin"/><Relationship Id="rId18" Type="http://schemas.openxmlformats.org/officeDocument/2006/relationships/image" Target="../media/image37.wmf"/><Relationship Id="rId26" Type="http://schemas.openxmlformats.org/officeDocument/2006/relationships/image" Target="../media/image40.wmf"/><Relationship Id="rId3" Type="http://schemas.openxmlformats.org/officeDocument/2006/relationships/oleObject" Target="../embeddings/oleObject14.bin"/><Relationship Id="rId21" Type="http://schemas.openxmlformats.org/officeDocument/2006/relationships/oleObject" Target="../embeddings/oleObject48.bin"/><Relationship Id="rId34" Type="http://schemas.openxmlformats.org/officeDocument/2006/relationships/image" Target="../media/image44.wmf"/><Relationship Id="rId7" Type="http://schemas.openxmlformats.org/officeDocument/2006/relationships/oleObject" Target="../embeddings/oleObject41.bin"/><Relationship Id="rId12" Type="http://schemas.openxmlformats.org/officeDocument/2006/relationships/image" Target="../media/image34.wmf"/><Relationship Id="rId17" Type="http://schemas.openxmlformats.org/officeDocument/2006/relationships/oleObject" Target="../embeddings/oleObject46.bin"/><Relationship Id="rId25" Type="http://schemas.openxmlformats.org/officeDocument/2006/relationships/oleObject" Target="../embeddings/oleObject50.bin"/><Relationship Id="rId33" Type="http://schemas.openxmlformats.org/officeDocument/2006/relationships/oleObject" Target="../embeddings/oleObject54.bin"/><Relationship Id="rId2" Type="http://schemas.openxmlformats.org/officeDocument/2006/relationships/slideLayout" Target="../slideLayouts/slideLayout7.xml"/><Relationship Id="rId16" Type="http://schemas.openxmlformats.org/officeDocument/2006/relationships/image" Target="../media/image36.wmf"/><Relationship Id="rId20" Type="http://schemas.openxmlformats.org/officeDocument/2006/relationships/image" Target="../media/image38.wmf"/><Relationship Id="rId29" Type="http://schemas.openxmlformats.org/officeDocument/2006/relationships/oleObject" Target="../embeddings/oleObject52.bin"/><Relationship Id="rId1" Type="http://schemas.openxmlformats.org/officeDocument/2006/relationships/vmlDrawing" Target="../drawings/vmlDrawing8.vml"/><Relationship Id="rId6" Type="http://schemas.openxmlformats.org/officeDocument/2006/relationships/image" Target="../media/image31.wmf"/><Relationship Id="rId11" Type="http://schemas.openxmlformats.org/officeDocument/2006/relationships/oleObject" Target="../embeddings/oleObject43.bin"/><Relationship Id="rId24" Type="http://schemas.openxmlformats.org/officeDocument/2006/relationships/oleObject" Target="../embeddings/oleObject49.bin"/><Relationship Id="rId32" Type="http://schemas.openxmlformats.org/officeDocument/2006/relationships/image" Target="../media/image43.wmf"/><Relationship Id="rId37" Type="http://schemas.openxmlformats.org/officeDocument/2006/relationships/image" Target="../media/image47.png"/><Relationship Id="rId5" Type="http://schemas.openxmlformats.org/officeDocument/2006/relationships/oleObject" Target="../embeddings/oleObject40.bin"/><Relationship Id="rId15" Type="http://schemas.openxmlformats.org/officeDocument/2006/relationships/oleObject" Target="../embeddings/oleObject45.bin"/><Relationship Id="rId23" Type="http://schemas.openxmlformats.org/officeDocument/2006/relationships/image" Target="../media/image46.png"/><Relationship Id="rId28" Type="http://schemas.openxmlformats.org/officeDocument/2006/relationships/image" Target="../media/image41.wmf"/><Relationship Id="rId36" Type="http://schemas.openxmlformats.org/officeDocument/2006/relationships/image" Target="../media/image45.wmf"/><Relationship Id="rId10" Type="http://schemas.openxmlformats.org/officeDocument/2006/relationships/image" Target="../media/image33.wmf"/><Relationship Id="rId19" Type="http://schemas.openxmlformats.org/officeDocument/2006/relationships/oleObject" Target="../embeddings/oleObject47.bin"/><Relationship Id="rId31" Type="http://schemas.openxmlformats.org/officeDocument/2006/relationships/oleObject" Target="../embeddings/oleObject53.bin"/><Relationship Id="rId4" Type="http://schemas.openxmlformats.org/officeDocument/2006/relationships/image" Target="../media/image3.wmf"/><Relationship Id="rId9" Type="http://schemas.openxmlformats.org/officeDocument/2006/relationships/oleObject" Target="../embeddings/oleObject42.bin"/><Relationship Id="rId14" Type="http://schemas.openxmlformats.org/officeDocument/2006/relationships/image" Target="../media/image35.wmf"/><Relationship Id="rId22" Type="http://schemas.openxmlformats.org/officeDocument/2006/relationships/image" Target="../media/image39.wmf"/><Relationship Id="rId27" Type="http://schemas.openxmlformats.org/officeDocument/2006/relationships/oleObject" Target="../embeddings/oleObject51.bin"/><Relationship Id="rId30" Type="http://schemas.openxmlformats.org/officeDocument/2006/relationships/image" Target="../media/image42.wmf"/><Relationship Id="rId35" Type="http://schemas.openxmlformats.org/officeDocument/2006/relationships/oleObject" Target="../embeddings/oleObject5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B2BEE-4E4C-4B93-9B1E-15AEA617B3D5}"/>
              </a:ext>
            </a:extLst>
          </p:cNvPr>
          <p:cNvSpPr>
            <a:spLocks noGrp="1"/>
          </p:cNvSpPr>
          <p:nvPr>
            <p:ph type="ctrTitle"/>
          </p:nvPr>
        </p:nvSpPr>
        <p:spPr>
          <a:xfrm>
            <a:off x="1524000" y="347111"/>
            <a:ext cx="9144000" cy="636863"/>
          </a:xfrm>
        </p:spPr>
        <p:txBody>
          <a:bodyPr>
            <a:normAutofit/>
          </a:bodyPr>
          <a:lstStyle/>
          <a:p>
            <a:r>
              <a:rPr lang="en-US" sz="3600" b="1" u="sng" dirty="0">
                <a:latin typeface="+mn-lt"/>
              </a:rPr>
              <a:t>E.2 Mirrors</a:t>
            </a:r>
          </a:p>
        </p:txBody>
      </p:sp>
      <p:sp>
        <p:nvSpPr>
          <p:cNvPr id="3" name="TextBox 2">
            <a:extLst>
              <a:ext uri="{FF2B5EF4-FFF2-40B4-BE49-F238E27FC236}">
                <a16:creationId xmlns:a16="http://schemas.microsoft.com/office/drawing/2014/main" id="{59A568C4-BABF-4485-952E-FA618B393204}"/>
              </a:ext>
            </a:extLst>
          </p:cNvPr>
          <p:cNvSpPr txBox="1"/>
          <p:nvPr/>
        </p:nvSpPr>
        <p:spPr>
          <a:xfrm>
            <a:off x="1486158" y="1163176"/>
            <a:ext cx="4727704" cy="369332"/>
          </a:xfrm>
          <a:prstGeom prst="rect">
            <a:avLst/>
          </a:prstGeom>
          <a:noFill/>
        </p:spPr>
        <p:txBody>
          <a:bodyPr wrap="none" rtlCol="0">
            <a:spAutoFit/>
          </a:bodyPr>
          <a:lstStyle/>
          <a:p>
            <a:r>
              <a:rPr lang="en-US" dirty="0"/>
              <a:t>There are three kinds of mirrors out there in life:</a:t>
            </a:r>
          </a:p>
        </p:txBody>
      </p:sp>
      <p:graphicFrame>
        <p:nvGraphicFramePr>
          <p:cNvPr id="5" name="Object 4">
            <a:extLst>
              <a:ext uri="{FF2B5EF4-FFF2-40B4-BE49-F238E27FC236}">
                <a16:creationId xmlns:a16="http://schemas.microsoft.com/office/drawing/2014/main" id="{E28AF1CB-53C1-4483-8D70-E2C9826CDD13}"/>
              </a:ext>
            </a:extLst>
          </p:cNvPr>
          <p:cNvGraphicFramePr>
            <a:graphicFrameLocks noChangeAspect="1"/>
          </p:cNvGraphicFramePr>
          <p:nvPr>
            <p:extLst>
              <p:ext uri="{D42A27DB-BD31-4B8C-83A1-F6EECF244321}">
                <p14:modId xmlns:p14="http://schemas.microsoft.com/office/powerpoint/2010/main" val="3799769965"/>
              </p:ext>
            </p:extLst>
          </p:nvPr>
        </p:nvGraphicFramePr>
        <p:xfrm>
          <a:off x="1606882" y="2619130"/>
          <a:ext cx="434975" cy="3032189"/>
        </p:xfrm>
        <a:graphic>
          <a:graphicData uri="http://schemas.openxmlformats.org/presentationml/2006/ole">
            <mc:AlternateContent xmlns:mc="http://schemas.openxmlformats.org/markup-compatibility/2006">
              <mc:Choice xmlns:v="urn:schemas-microsoft-com:vml" Requires="v">
                <p:oleObj spid="_x0000_s1130" name="Bitmap Image" r:id="rId3" imgW="434520" imgH="2369880" progId="Paint.Picture">
                  <p:embed/>
                </p:oleObj>
              </mc:Choice>
              <mc:Fallback>
                <p:oleObj name="Bitmap Image" r:id="rId3" imgW="434520" imgH="2369880" progId="Paint.Picture">
                  <p:embed/>
                  <p:pic>
                    <p:nvPicPr>
                      <p:cNvPr id="0" name="Object 1"/>
                      <p:cNvPicPr>
                        <a:picLocks noChangeAspect="1" noChangeArrowheads="1"/>
                      </p:cNvPicPr>
                      <p:nvPr/>
                    </p:nvPicPr>
                    <p:blipFill>
                      <a:blip r:embed="rId4"/>
                      <a:srcRect/>
                      <a:stretch>
                        <a:fillRect/>
                      </a:stretch>
                    </p:blipFill>
                    <p:spPr bwMode="auto">
                      <a:xfrm>
                        <a:off x="1606882" y="2619130"/>
                        <a:ext cx="434975" cy="3032189"/>
                      </a:xfrm>
                      <a:prstGeom prst="rect">
                        <a:avLst/>
                      </a:prstGeom>
                      <a:noFill/>
                    </p:spPr>
                  </p:pic>
                </p:oleObj>
              </mc:Fallback>
            </mc:AlternateContent>
          </a:graphicData>
        </a:graphic>
      </p:graphicFrame>
      <p:sp>
        <p:nvSpPr>
          <p:cNvPr id="6" name="Rectangle 4">
            <a:extLst>
              <a:ext uri="{FF2B5EF4-FFF2-40B4-BE49-F238E27FC236}">
                <a16:creationId xmlns:a16="http://schemas.microsoft.com/office/drawing/2014/main" id="{B8EC1E64-31BA-45FD-8C88-2D9F62824955}"/>
              </a:ext>
            </a:extLst>
          </p:cNvPr>
          <p:cNvSpPr>
            <a:spLocks noChangeArrowheads="1"/>
          </p:cNvSpPr>
          <p:nvPr/>
        </p:nvSpPr>
        <p:spPr bwMode="auto">
          <a:xfrm>
            <a:off x="3756991" y="212466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a:extLst>
              <a:ext uri="{FF2B5EF4-FFF2-40B4-BE49-F238E27FC236}">
                <a16:creationId xmlns:a16="http://schemas.microsoft.com/office/drawing/2014/main" id="{2BB03892-1794-45D6-B9EE-DBC8DCB1FA7B}"/>
              </a:ext>
            </a:extLst>
          </p:cNvPr>
          <p:cNvGraphicFramePr>
            <a:graphicFrameLocks noChangeAspect="1"/>
          </p:cNvGraphicFramePr>
          <p:nvPr>
            <p:extLst>
              <p:ext uri="{D42A27DB-BD31-4B8C-83A1-F6EECF244321}">
                <p14:modId xmlns:p14="http://schemas.microsoft.com/office/powerpoint/2010/main" val="1403641415"/>
              </p:ext>
            </p:extLst>
          </p:nvPr>
        </p:nvGraphicFramePr>
        <p:xfrm>
          <a:off x="5433219" y="2670209"/>
          <a:ext cx="975360" cy="2950472"/>
        </p:xfrm>
        <a:graphic>
          <a:graphicData uri="http://schemas.openxmlformats.org/presentationml/2006/ole">
            <mc:AlternateContent xmlns:mc="http://schemas.openxmlformats.org/markup-compatibility/2006">
              <mc:Choice xmlns:v="urn:schemas-microsoft-com:vml" Requires="v">
                <p:oleObj spid="_x0000_s1131" name="Bitmap Image" r:id="rId5" imgW="1013400" imgH="2918520" progId="Paint.Picture">
                  <p:embed/>
                </p:oleObj>
              </mc:Choice>
              <mc:Fallback>
                <p:oleObj name="Bitmap Image" r:id="rId5" imgW="1013400" imgH="2918520" progId="Paint.Picture">
                  <p:embed/>
                  <p:pic>
                    <p:nvPicPr>
                      <p:cNvPr id="0" name="Object 3"/>
                      <p:cNvPicPr>
                        <a:picLocks noChangeAspect="1" noChangeArrowheads="1"/>
                      </p:cNvPicPr>
                      <p:nvPr/>
                    </p:nvPicPr>
                    <p:blipFill>
                      <a:blip r:embed="rId6"/>
                      <a:srcRect/>
                      <a:stretch>
                        <a:fillRect/>
                      </a:stretch>
                    </p:blipFill>
                    <p:spPr bwMode="auto">
                      <a:xfrm>
                        <a:off x="5433219" y="2670209"/>
                        <a:ext cx="975360" cy="2950472"/>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688AF4A3-C37A-41C6-93EB-DD48FBB6FC3F}"/>
              </a:ext>
            </a:extLst>
          </p:cNvPr>
          <p:cNvGraphicFramePr>
            <a:graphicFrameLocks noChangeAspect="1"/>
          </p:cNvGraphicFramePr>
          <p:nvPr>
            <p:extLst>
              <p:ext uri="{D42A27DB-BD31-4B8C-83A1-F6EECF244321}">
                <p14:modId xmlns:p14="http://schemas.microsoft.com/office/powerpoint/2010/main" val="4211149865"/>
              </p:ext>
            </p:extLst>
          </p:nvPr>
        </p:nvGraphicFramePr>
        <p:xfrm>
          <a:off x="7900307" y="2734230"/>
          <a:ext cx="785813" cy="2793654"/>
        </p:xfrm>
        <a:graphic>
          <a:graphicData uri="http://schemas.openxmlformats.org/presentationml/2006/ole">
            <mc:AlternateContent xmlns:mc="http://schemas.openxmlformats.org/markup-compatibility/2006">
              <mc:Choice xmlns:v="urn:schemas-microsoft-com:vml" Requires="v">
                <p:oleObj spid="_x0000_s1132" name="Bitmap Image" r:id="rId7" imgW="815400" imgH="2606040" progId="Paint.Picture">
                  <p:embed/>
                </p:oleObj>
              </mc:Choice>
              <mc:Fallback>
                <p:oleObj name="Bitmap Image" r:id="rId7" imgW="815400" imgH="2606040" progId="Paint.Picture">
                  <p:embed/>
                  <p:pic>
                    <p:nvPicPr>
                      <p:cNvPr id="7" name="Object 6">
                        <a:extLst>
                          <a:ext uri="{FF2B5EF4-FFF2-40B4-BE49-F238E27FC236}">
                            <a16:creationId xmlns:a16="http://schemas.microsoft.com/office/drawing/2014/main" id="{2BB03892-1794-45D6-B9EE-DBC8DCB1FA7B}"/>
                          </a:ext>
                        </a:extLst>
                      </p:cNvPr>
                      <p:cNvPicPr>
                        <a:picLocks noChangeAspect="1" noChangeArrowheads="1"/>
                      </p:cNvPicPr>
                      <p:nvPr/>
                    </p:nvPicPr>
                    <p:blipFill>
                      <a:blip r:embed="rId8"/>
                      <a:srcRect/>
                      <a:stretch>
                        <a:fillRect/>
                      </a:stretch>
                    </p:blipFill>
                    <p:spPr bwMode="auto">
                      <a:xfrm>
                        <a:off x="7900307" y="2734230"/>
                        <a:ext cx="785813" cy="2793654"/>
                      </a:xfrm>
                      <a:prstGeom prst="rect">
                        <a:avLst/>
                      </a:prstGeom>
                      <a:noFill/>
                    </p:spPr>
                  </p:pic>
                </p:oleObj>
              </mc:Fallback>
            </mc:AlternateContent>
          </a:graphicData>
        </a:graphic>
      </p:graphicFrame>
      <p:sp>
        <p:nvSpPr>
          <p:cNvPr id="9" name="Oval 8">
            <a:extLst>
              <a:ext uri="{FF2B5EF4-FFF2-40B4-BE49-F238E27FC236}">
                <a16:creationId xmlns:a16="http://schemas.microsoft.com/office/drawing/2014/main" id="{87BF6376-29D2-4665-9832-4AC776EC4BB0}"/>
              </a:ext>
            </a:extLst>
          </p:cNvPr>
          <p:cNvSpPr/>
          <p:nvPr/>
        </p:nvSpPr>
        <p:spPr>
          <a:xfrm>
            <a:off x="2824696" y="2591799"/>
            <a:ext cx="3210560" cy="3107284"/>
          </a:xfrm>
          <a:prstGeom prst="ellipse">
            <a:avLst/>
          </a:prstGeom>
          <a:noFill/>
          <a:ln w="25400">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00F64671-B530-4276-9E51-E9CCBE3CF92B}"/>
              </a:ext>
            </a:extLst>
          </p:cNvPr>
          <p:cNvCxnSpPr>
            <a:cxnSpLocks/>
          </p:cNvCxnSpPr>
          <p:nvPr/>
        </p:nvCxnSpPr>
        <p:spPr>
          <a:xfrm>
            <a:off x="4390374" y="4145441"/>
            <a:ext cx="1644882" cy="1"/>
          </a:xfrm>
          <a:prstGeom prst="line">
            <a:avLst/>
          </a:prstGeom>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446B955C-74E3-4EE2-9224-7223C07C522D}"/>
              </a:ext>
            </a:extLst>
          </p:cNvPr>
          <p:cNvSpPr/>
          <p:nvPr/>
        </p:nvSpPr>
        <p:spPr>
          <a:xfrm>
            <a:off x="7879993" y="2363712"/>
            <a:ext cx="3649109" cy="3493820"/>
          </a:xfrm>
          <a:prstGeom prst="ellipse">
            <a:avLst/>
          </a:prstGeom>
          <a:noFill/>
          <a:ln w="25400">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a:extLst>
              <a:ext uri="{FF2B5EF4-FFF2-40B4-BE49-F238E27FC236}">
                <a16:creationId xmlns:a16="http://schemas.microsoft.com/office/drawing/2014/main" id="{4D4B028F-9EA4-4072-A4A7-E1DBA00ECFF4}"/>
              </a:ext>
            </a:extLst>
          </p:cNvPr>
          <p:cNvCxnSpPr>
            <a:cxnSpLocks/>
          </p:cNvCxnSpPr>
          <p:nvPr/>
        </p:nvCxnSpPr>
        <p:spPr>
          <a:xfrm flipH="1">
            <a:off x="7919749" y="4100406"/>
            <a:ext cx="1902688" cy="10216"/>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C64C718-8614-43DE-89C1-F8804FAC4D8C}"/>
              </a:ext>
            </a:extLst>
          </p:cNvPr>
          <p:cNvSpPr txBox="1"/>
          <p:nvPr/>
        </p:nvSpPr>
        <p:spPr>
          <a:xfrm>
            <a:off x="4627320" y="3707540"/>
            <a:ext cx="915635" cy="461665"/>
          </a:xfrm>
          <a:prstGeom prst="rect">
            <a:avLst/>
          </a:prstGeom>
          <a:noFill/>
        </p:spPr>
        <p:txBody>
          <a:bodyPr wrap="none" rtlCol="0">
            <a:spAutoFit/>
          </a:bodyPr>
          <a:lstStyle/>
          <a:p>
            <a:r>
              <a:rPr lang="en-US" sz="2400" dirty="0"/>
              <a:t>R (&gt;0)</a:t>
            </a:r>
            <a:endParaRPr lang="en-US" sz="1600" dirty="0"/>
          </a:p>
        </p:txBody>
      </p:sp>
      <p:sp>
        <p:nvSpPr>
          <p:cNvPr id="21" name="TextBox 20">
            <a:extLst>
              <a:ext uri="{FF2B5EF4-FFF2-40B4-BE49-F238E27FC236}">
                <a16:creationId xmlns:a16="http://schemas.microsoft.com/office/drawing/2014/main" id="{6ED48C52-1408-4A91-B6E2-565EF6629754}"/>
              </a:ext>
            </a:extLst>
          </p:cNvPr>
          <p:cNvSpPr txBox="1"/>
          <p:nvPr/>
        </p:nvSpPr>
        <p:spPr>
          <a:xfrm>
            <a:off x="8383577" y="3659428"/>
            <a:ext cx="915635" cy="461665"/>
          </a:xfrm>
          <a:prstGeom prst="rect">
            <a:avLst/>
          </a:prstGeom>
          <a:noFill/>
        </p:spPr>
        <p:txBody>
          <a:bodyPr wrap="none" rtlCol="0">
            <a:spAutoFit/>
          </a:bodyPr>
          <a:lstStyle/>
          <a:p>
            <a:r>
              <a:rPr lang="en-US" sz="2400" dirty="0"/>
              <a:t>R (&lt;0)</a:t>
            </a:r>
            <a:endParaRPr lang="en-US" sz="1600" dirty="0"/>
          </a:p>
        </p:txBody>
      </p:sp>
      <p:sp>
        <p:nvSpPr>
          <p:cNvPr id="22" name="TextBox 21">
            <a:extLst>
              <a:ext uri="{FF2B5EF4-FFF2-40B4-BE49-F238E27FC236}">
                <a16:creationId xmlns:a16="http://schemas.microsoft.com/office/drawing/2014/main" id="{5B61A70F-CA28-42D8-A0F5-E5944E0FF66E}"/>
              </a:ext>
            </a:extLst>
          </p:cNvPr>
          <p:cNvSpPr txBox="1"/>
          <p:nvPr/>
        </p:nvSpPr>
        <p:spPr>
          <a:xfrm>
            <a:off x="1063487" y="6221896"/>
            <a:ext cx="1142236" cy="369332"/>
          </a:xfrm>
          <a:prstGeom prst="rect">
            <a:avLst/>
          </a:prstGeom>
          <a:noFill/>
        </p:spPr>
        <p:txBody>
          <a:bodyPr wrap="none" rtlCol="0">
            <a:spAutoFit/>
          </a:bodyPr>
          <a:lstStyle/>
          <a:p>
            <a:r>
              <a:rPr lang="en-US" dirty="0"/>
              <a:t>flat mirror</a:t>
            </a:r>
          </a:p>
        </p:txBody>
      </p:sp>
      <p:sp>
        <p:nvSpPr>
          <p:cNvPr id="23" name="TextBox 22">
            <a:extLst>
              <a:ext uri="{FF2B5EF4-FFF2-40B4-BE49-F238E27FC236}">
                <a16:creationId xmlns:a16="http://schemas.microsoft.com/office/drawing/2014/main" id="{9A8F5373-B014-462F-9AA4-D481AF92DB39}"/>
              </a:ext>
            </a:extLst>
          </p:cNvPr>
          <p:cNvSpPr txBox="1"/>
          <p:nvPr/>
        </p:nvSpPr>
        <p:spPr>
          <a:xfrm>
            <a:off x="5059502" y="6212835"/>
            <a:ext cx="1592872" cy="369332"/>
          </a:xfrm>
          <a:prstGeom prst="rect">
            <a:avLst/>
          </a:prstGeom>
          <a:noFill/>
        </p:spPr>
        <p:txBody>
          <a:bodyPr wrap="none" rtlCol="0">
            <a:spAutoFit/>
          </a:bodyPr>
          <a:lstStyle/>
          <a:p>
            <a:r>
              <a:rPr lang="en-US" dirty="0"/>
              <a:t>concave mirror</a:t>
            </a:r>
          </a:p>
        </p:txBody>
      </p:sp>
      <p:sp>
        <p:nvSpPr>
          <p:cNvPr id="24" name="TextBox 23">
            <a:extLst>
              <a:ext uri="{FF2B5EF4-FFF2-40B4-BE49-F238E27FC236}">
                <a16:creationId xmlns:a16="http://schemas.microsoft.com/office/drawing/2014/main" id="{DA20EA27-50DB-4B10-BC56-B9BB6A565DD5}"/>
              </a:ext>
            </a:extLst>
          </p:cNvPr>
          <p:cNvSpPr txBox="1"/>
          <p:nvPr/>
        </p:nvSpPr>
        <p:spPr>
          <a:xfrm>
            <a:off x="7536996" y="6199795"/>
            <a:ext cx="1482329" cy="369332"/>
          </a:xfrm>
          <a:prstGeom prst="rect">
            <a:avLst/>
          </a:prstGeom>
          <a:noFill/>
        </p:spPr>
        <p:txBody>
          <a:bodyPr wrap="none" rtlCol="0">
            <a:spAutoFit/>
          </a:bodyPr>
          <a:lstStyle/>
          <a:p>
            <a:r>
              <a:rPr lang="en-US" dirty="0"/>
              <a:t>convex mirror</a:t>
            </a:r>
          </a:p>
        </p:txBody>
      </p:sp>
      <p:sp>
        <p:nvSpPr>
          <p:cNvPr id="30" name="TextBox 29">
            <a:extLst>
              <a:ext uri="{FF2B5EF4-FFF2-40B4-BE49-F238E27FC236}">
                <a16:creationId xmlns:a16="http://schemas.microsoft.com/office/drawing/2014/main" id="{67C3CC7E-9D18-4202-970A-5C2D4A7F6668}"/>
              </a:ext>
            </a:extLst>
          </p:cNvPr>
          <p:cNvSpPr txBox="1"/>
          <p:nvPr/>
        </p:nvSpPr>
        <p:spPr>
          <a:xfrm>
            <a:off x="160002" y="1939996"/>
            <a:ext cx="1806970" cy="369332"/>
          </a:xfrm>
          <a:prstGeom prst="rect">
            <a:avLst/>
          </a:prstGeom>
          <a:noFill/>
        </p:spPr>
        <p:txBody>
          <a:bodyPr wrap="none" rtlCol="0">
            <a:spAutoFit/>
          </a:bodyPr>
          <a:lstStyle/>
          <a:p>
            <a:r>
              <a:rPr lang="en-US" dirty="0"/>
              <a:t>reflecting surface</a:t>
            </a:r>
          </a:p>
        </p:txBody>
      </p:sp>
      <p:sp>
        <p:nvSpPr>
          <p:cNvPr id="31" name="TextBox 30">
            <a:extLst>
              <a:ext uri="{FF2B5EF4-FFF2-40B4-BE49-F238E27FC236}">
                <a16:creationId xmlns:a16="http://schemas.microsoft.com/office/drawing/2014/main" id="{88732CE4-972E-482E-9A8A-24E0841D2D5E}"/>
              </a:ext>
            </a:extLst>
          </p:cNvPr>
          <p:cNvSpPr txBox="1"/>
          <p:nvPr/>
        </p:nvSpPr>
        <p:spPr>
          <a:xfrm>
            <a:off x="3735985" y="1929267"/>
            <a:ext cx="1806970" cy="369332"/>
          </a:xfrm>
          <a:prstGeom prst="rect">
            <a:avLst/>
          </a:prstGeom>
          <a:noFill/>
        </p:spPr>
        <p:txBody>
          <a:bodyPr wrap="none" rtlCol="0">
            <a:spAutoFit/>
          </a:bodyPr>
          <a:lstStyle/>
          <a:p>
            <a:r>
              <a:rPr lang="en-US" dirty="0"/>
              <a:t>reflecting surface</a:t>
            </a:r>
          </a:p>
        </p:txBody>
      </p:sp>
      <p:sp>
        <p:nvSpPr>
          <p:cNvPr id="32" name="TextBox 31">
            <a:extLst>
              <a:ext uri="{FF2B5EF4-FFF2-40B4-BE49-F238E27FC236}">
                <a16:creationId xmlns:a16="http://schemas.microsoft.com/office/drawing/2014/main" id="{D606FD1C-03E1-42F6-AE59-E71F0B9F1E89}"/>
              </a:ext>
            </a:extLst>
          </p:cNvPr>
          <p:cNvSpPr txBox="1"/>
          <p:nvPr/>
        </p:nvSpPr>
        <p:spPr>
          <a:xfrm>
            <a:off x="6213862" y="1875449"/>
            <a:ext cx="1806970" cy="369332"/>
          </a:xfrm>
          <a:prstGeom prst="rect">
            <a:avLst/>
          </a:prstGeom>
          <a:noFill/>
        </p:spPr>
        <p:txBody>
          <a:bodyPr wrap="none" rtlCol="0">
            <a:spAutoFit/>
          </a:bodyPr>
          <a:lstStyle/>
          <a:p>
            <a:r>
              <a:rPr lang="en-US" dirty="0"/>
              <a:t>reflecting surface</a:t>
            </a:r>
          </a:p>
        </p:txBody>
      </p:sp>
      <p:cxnSp>
        <p:nvCxnSpPr>
          <p:cNvPr id="35" name="Connector: Curved 34">
            <a:extLst>
              <a:ext uri="{FF2B5EF4-FFF2-40B4-BE49-F238E27FC236}">
                <a16:creationId xmlns:a16="http://schemas.microsoft.com/office/drawing/2014/main" id="{4D664029-ADED-4A75-8BC5-89BC4B0916C3}"/>
              </a:ext>
            </a:extLst>
          </p:cNvPr>
          <p:cNvCxnSpPr>
            <a:cxnSpLocks/>
          </p:cNvCxnSpPr>
          <p:nvPr/>
        </p:nvCxnSpPr>
        <p:spPr>
          <a:xfrm>
            <a:off x="662898" y="2363712"/>
            <a:ext cx="924690" cy="738142"/>
          </a:xfrm>
          <a:prstGeom prst="curved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onnector: Curved 35">
            <a:extLst>
              <a:ext uri="{FF2B5EF4-FFF2-40B4-BE49-F238E27FC236}">
                <a16:creationId xmlns:a16="http://schemas.microsoft.com/office/drawing/2014/main" id="{7CFFD5D2-9DFA-4AF6-BAAF-CE7DEF0C23BB}"/>
              </a:ext>
            </a:extLst>
          </p:cNvPr>
          <p:cNvCxnSpPr>
            <a:cxnSpLocks/>
          </p:cNvCxnSpPr>
          <p:nvPr/>
        </p:nvCxnSpPr>
        <p:spPr>
          <a:xfrm>
            <a:off x="4362713" y="2320058"/>
            <a:ext cx="1223710" cy="934196"/>
          </a:xfrm>
          <a:prstGeom prst="curved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onnector: Curved 39">
            <a:extLst>
              <a:ext uri="{FF2B5EF4-FFF2-40B4-BE49-F238E27FC236}">
                <a16:creationId xmlns:a16="http://schemas.microsoft.com/office/drawing/2014/main" id="{C5C7B87B-DCC9-48FA-B6D5-0386E160FC0D}"/>
              </a:ext>
            </a:extLst>
          </p:cNvPr>
          <p:cNvCxnSpPr>
            <a:cxnSpLocks/>
          </p:cNvCxnSpPr>
          <p:nvPr/>
        </p:nvCxnSpPr>
        <p:spPr>
          <a:xfrm>
            <a:off x="6711659" y="2273678"/>
            <a:ext cx="1223710" cy="934196"/>
          </a:xfrm>
          <a:prstGeom prst="curved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7493674D-5FDE-4385-B07D-A2F0D88ACD25}"/>
              </a:ext>
            </a:extLst>
          </p:cNvPr>
          <p:cNvSpPr txBox="1"/>
          <p:nvPr/>
        </p:nvSpPr>
        <p:spPr>
          <a:xfrm>
            <a:off x="4608520" y="4192968"/>
            <a:ext cx="1087157" cy="646331"/>
          </a:xfrm>
          <a:prstGeom prst="rect">
            <a:avLst/>
          </a:prstGeom>
          <a:noFill/>
        </p:spPr>
        <p:txBody>
          <a:bodyPr wrap="none" rtlCol="0">
            <a:spAutoFit/>
          </a:bodyPr>
          <a:lstStyle/>
          <a:p>
            <a:r>
              <a:rPr lang="en-US" dirty="0"/>
              <a:t>radius of </a:t>
            </a:r>
          </a:p>
          <a:p>
            <a:r>
              <a:rPr lang="en-US" dirty="0"/>
              <a:t>curvature</a:t>
            </a:r>
          </a:p>
        </p:txBody>
      </p:sp>
      <p:sp>
        <p:nvSpPr>
          <p:cNvPr id="42" name="TextBox 41">
            <a:extLst>
              <a:ext uri="{FF2B5EF4-FFF2-40B4-BE49-F238E27FC236}">
                <a16:creationId xmlns:a16="http://schemas.microsoft.com/office/drawing/2014/main" id="{18C28919-6118-48F1-8CBC-A9809D7BCF9C}"/>
              </a:ext>
            </a:extLst>
          </p:cNvPr>
          <p:cNvSpPr txBox="1"/>
          <p:nvPr/>
        </p:nvSpPr>
        <p:spPr>
          <a:xfrm>
            <a:off x="8374133" y="4129719"/>
            <a:ext cx="1087157" cy="646331"/>
          </a:xfrm>
          <a:prstGeom prst="rect">
            <a:avLst/>
          </a:prstGeom>
          <a:noFill/>
        </p:spPr>
        <p:txBody>
          <a:bodyPr wrap="none" rtlCol="0">
            <a:spAutoFit/>
          </a:bodyPr>
          <a:lstStyle/>
          <a:p>
            <a:r>
              <a:rPr lang="en-US" dirty="0"/>
              <a:t>radius of </a:t>
            </a:r>
          </a:p>
          <a:p>
            <a:r>
              <a:rPr lang="en-US" dirty="0"/>
              <a:t>curvature</a:t>
            </a:r>
          </a:p>
        </p:txBody>
      </p:sp>
    </p:spTree>
    <p:extLst>
      <p:ext uri="{BB962C8B-B14F-4D97-AF65-F5344CB8AC3E}">
        <p14:creationId xmlns:p14="http://schemas.microsoft.com/office/powerpoint/2010/main" val="1751762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20" grpId="0"/>
      <p:bldP spid="21" grpId="0"/>
      <p:bldP spid="30" grpId="0"/>
      <p:bldP spid="31" grpId="0"/>
      <p:bldP spid="32" grpId="0"/>
      <p:bldP spid="41" grpId="0"/>
      <p:bldP spid="4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ECC197-6B45-4DC7-B055-CC48B80DD6B8}"/>
              </a:ext>
            </a:extLst>
          </p:cNvPr>
          <p:cNvSpPr txBox="1">
            <a:spLocks/>
          </p:cNvSpPr>
          <p:nvPr/>
        </p:nvSpPr>
        <p:spPr>
          <a:xfrm>
            <a:off x="4734339" y="327233"/>
            <a:ext cx="3435626" cy="6368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E.2 Mirrors</a:t>
            </a:r>
          </a:p>
        </p:txBody>
      </p:sp>
      <p:sp>
        <p:nvSpPr>
          <p:cNvPr id="3" name="TextBox 2">
            <a:extLst>
              <a:ext uri="{FF2B5EF4-FFF2-40B4-BE49-F238E27FC236}">
                <a16:creationId xmlns:a16="http://schemas.microsoft.com/office/drawing/2014/main" id="{D732E267-5D74-4A51-B492-82AB16701304}"/>
              </a:ext>
            </a:extLst>
          </p:cNvPr>
          <p:cNvSpPr txBox="1"/>
          <p:nvPr/>
        </p:nvSpPr>
        <p:spPr>
          <a:xfrm>
            <a:off x="495787" y="1022872"/>
            <a:ext cx="11093293" cy="830997"/>
          </a:xfrm>
          <a:prstGeom prst="rect">
            <a:avLst/>
          </a:prstGeom>
          <a:noFill/>
        </p:spPr>
        <p:txBody>
          <a:bodyPr wrap="none" rtlCol="0">
            <a:spAutoFit/>
          </a:bodyPr>
          <a:lstStyle/>
          <a:p>
            <a:r>
              <a:rPr lang="en-US" sz="1600" dirty="0"/>
              <a:t>One of the main characteristics of a mirror is its focal point, f, i.e. the point at which parallel light rays converge, </a:t>
            </a:r>
          </a:p>
          <a:p>
            <a:r>
              <a:rPr lang="en-US" sz="1600" dirty="0"/>
              <a:t>after hitting the mirror.   So the first order of business is to discover where this is….we’ll liberally use the small angle approximation:</a:t>
            </a:r>
          </a:p>
          <a:p>
            <a:r>
              <a:rPr lang="el-GR" sz="1600" dirty="0"/>
              <a:t>ϴ</a:t>
            </a:r>
            <a:r>
              <a:rPr lang="en-US" sz="1600" dirty="0"/>
              <a:t> ≈ sin</a:t>
            </a:r>
            <a:r>
              <a:rPr lang="el-GR" sz="1600" dirty="0"/>
              <a:t>ϴ</a:t>
            </a:r>
            <a:r>
              <a:rPr lang="en-US" sz="1600" dirty="0"/>
              <a:t> ≈ tanϴ to help.  </a:t>
            </a:r>
          </a:p>
        </p:txBody>
      </p:sp>
      <p:graphicFrame>
        <p:nvGraphicFramePr>
          <p:cNvPr id="4" name="Object 3">
            <a:extLst>
              <a:ext uri="{FF2B5EF4-FFF2-40B4-BE49-F238E27FC236}">
                <a16:creationId xmlns:a16="http://schemas.microsoft.com/office/drawing/2014/main" id="{DD2D2589-D71F-491D-976F-7A87942E22AC}"/>
              </a:ext>
            </a:extLst>
          </p:cNvPr>
          <p:cNvGraphicFramePr>
            <a:graphicFrameLocks noChangeAspect="1"/>
          </p:cNvGraphicFramePr>
          <p:nvPr>
            <p:extLst>
              <p:ext uri="{D42A27DB-BD31-4B8C-83A1-F6EECF244321}">
                <p14:modId xmlns:p14="http://schemas.microsoft.com/office/powerpoint/2010/main" val="2029074384"/>
              </p:ext>
            </p:extLst>
          </p:nvPr>
        </p:nvGraphicFramePr>
        <p:xfrm>
          <a:off x="2968547" y="1948357"/>
          <a:ext cx="434975" cy="3938915"/>
        </p:xfrm>
        <a:graphic>
          <a:graphicData uri="http://schemas.openxmlformats.org/presentationml/2006/ole">
            <mc:AlternateContent xmlns:mc="http://schemas.openxmlformats.org/markup-compatibility/2006">
              <mc:Choice xmlns:v="urn:schemas-microsoft-com:vml" Requires="v">
                <p:oleObj spid="_x0000_s2619" name="Bitmap Image" r:id="rId4" imgW="434520" imgH="2369880" progId="Paint.Picture">
                  <p:embed/>
                </p:oleObj>
              </mc:Choice>
              <mc:Fallback>
                <p:oleObj name="Bitmap Image" r:id="rId4" imgW="434520" imgH="2369880" progId="Paint.Picture">
                  <p:embed/>
                  <p:pic>
                    <p:nvPicPr>
                      <p:cNvPr id="5" name="Object 4">
                        <a:extLst>
                          <a:ext uri="{FF2B5EF4-FFF2-40B4-BE49-F238E27FC236}">
                            <a16:creationId xmlns:a16="http://schemas.microsoft.com/office/drawing/2014/main" id="{E28AF1CB-53C1-4483-8D70-E2C9826CDD13}"/>
                          </a:ext>
                        </a:extLst>
                      </p:cNvPr>
                      <p:cNvPicPr>
                        <a:picLocks noChangeAspect="1" noChangeArrowheads="1"/>
                      </p:cNvPicPr>
                      <p:nvPr/>
                    </p:nvPicPr>
                    <p:blipFill>
                      <a:blip r:embed="rId5"/>
                      <a:srcRect/>
                      <a:stretch>
                        <a:fillRect/>
                      </a:stretch>
                    </p:blipFill>
                    <p:spPr bwMode="auto">
                      <a:xfrm>
                        <a:off x="2968547" y="1948357"/>
                        <a:ext cx="434975" cy="3938915"/>
                      </a:xfrm>
                      <a:prstGeom prst="rect">
                        <a:avLst/>
                      </a:prstGeom>
                      <a:noFill/>
                    </p:spPr>
                  </p:pic>
                </p:oleObj>
              </mc:Fallback>
            </mc:AlternateContent>
          </a:graphicData>
        </a:graphic>
      </p:graphicFrame>
      <p:cxnSp>
        <p:nvCxnSpPr>
          <p:cNvPr id="6" name="Straight Arrow Connector 5">
            <a:extLst>
              <a:ext uri="{FF2B5EF4-FFF2-40B4-BE49-F238E27FC236}">
                <a16:creationId xmlns:a16="http://schemas.microsoft.com/office/drawing/2014/main" id="{0BCDDCB8-FC90-41CD-9054-C6BE7C17D7E1}"/>
              </a:ext>
            </a:extLst>
          </p:cNvPr>
          <p:cNvCxnSpPr/>
          <p:nvPr/>
        </p:nvCxnSpPr>
        <p:spPr>
          <a:xfrm>
            <a:off x="894526" y="2832652"/>
            <a:ext cx="2146852"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740D8E14-4E30-4833-92FA-E5AF5AA5626F}"/>
              </a:ext>
            </a:extLst>
          </p:cNvPr>
          <p:cNvCxnSpPr>
            <a:cxnSpLocks/>
          </p:cNvCxnSpPr>
          <p:nvPr/>
        </p:nvCxnSpPr>
        <p:spPr>
          <a:xfrm flipH="1">
            <a:off x="258421" y="2875722"/>
            <a:ext cx="2782957"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5525CE59-527E-4924-B1A8-D3518D7F31C6}"/>
              </a:ext>
            </a:extLst>
          </p:cNvPr>
          <p:cNvCxnSpPr/>
          <p:nvPr/>
        </p:nvCxnSpPr>
        <p:spPr>
          <a:xfrm>
            <a:off x="944223" y="4389780"/>
            <a:ext cx="2146852"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B5E7621F-F233-4794-B00C-D94486023CC3}"/>
              </a:ext>
            </a:extLst>
          </p:cNvPr>
          <p:cNvCxnSpPr>
            <a:cxnSpLocks/>
          </p:cNvCxnSpPr>
          <p:nvPr/>
        </p:nvCxnSpPr>
        <p:spPr>
          <a:xfrm flipH="1">
            <a:off x="258420" y="4442789"/>
            <a:ext cx="2782957"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1" name="Object 10">
            <a:extLst>
              <a:ext uri="{FF2B5EF4-FFF2-40B4-BE49-F238E27FC236}">
                <a16:creationId xmlns:a16="http://schemas.microsoft.com/office/drawing/2014/main" id="{96CDD17D-E083-4636-ABDB-259F0D1584C8}"/>
              </a:ext>
            </a:extLst>
          </p:cNvPr>
          <p:cNvGraphicFramePr>
            <a:graphicFrameLocks noChangeAspect="1"/>
          </p:cNvGraphicFramePr>
          <p:nvPr>
            <p:extLst>
              <p:ext uri="{D42A27DB-BD31-4B8C-83A1-F6EECF244321}">
                <p14:modId xmlns:p14="http://schemas.microsoft.com/office/powerpoint/2010/main" val="1958091918"/>
              </p:ext>
            </p:extLst>
          </p:nvPr>
        </p:nvGraphicFramePr>
        <p:xfrm>
          <a:off x="922065" y="6158527"/>
          <a:ext cx="772315" cy="374456"/>
        </p:xfrm>
        <a:graphic>
          <a:graphicData uri="http://schemas.openxmlformats.org/presentationml/2006/ole">
            <mc:AlternateContent xmlns:mc="http://schemas.openxmlformats.org/markup-compatibility/2006">
              <mc:Choice xmlns:v="urn:schemas-microsoft-com:vml" Requires="v">
                <p:oleObj spid="_x0000_s2620" name="Equation" r:id="rId6" imgW="419040" imgH="203040" progId="Equation.DSMT4">
                  <p:embed/>
                </p:oleObj>
              </mc:Choice>
              <mc:Fallback>
                <p:oleObj name="Equation" r:id="rId6" imgW="419040" imgH="203040" progId="Equation.DSMT4">
                  <p:embed/>
                  <p:pic>
                    <p:nvPicPr>
                      <p:cNvPr id="0" name=""/>
                      <p:cNvPicPr/>
                      <p:nvPr/>
                    </p:nvPicPr>
                    <p:blipFill>
                      <a:blip r:embed="rId7"/>
                      <a:stretch>
                        <a:fillRect/>
                      </a:stretch>
                    </p:blipFill>
                    <p:spPr>
                      <a:xfrm>
                        <a:off x="922065" y="6158527"/>
                        <a:ext cx="772315" cy="374456"/>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DF094CE7-2AEA-47C5-A6EE-4AF44EE7A71B}"/>
              </a:ext>
            </a:extLst>
          </p:cNvPr>
          <p:cNvGraphicFramePr>
            <a:graphicFrameLocks noChangeAspect="1"/>
          </p:cNvGraphicFramePr>
          <p:nvPr>
            <p:extLst>
              <p:ext uri="{D42A27DB-BD31-4B8C-83A1-F6EECF244321}">
                <p14:modId xmlns:p14="http://schemas.microsoft.com/office/powerpoint/2010/main" val="4002284521"/>
              </p:ext>
            </p:extLst>
          </p:nvPr>
        </p:nvGraphicFramePr>
        <p:xfrm>
          <a:off x="6401044" y="1835424"/>
          <a:ext cx="975360" cy="4065104"/>
        </p:xfrm>
        <a:graphic>
          <a:graphicData uri="http://schemas.openxmlformats.org/presentationml/2006/ole">
            <mc:AlternateContent xmlns:mc="http://schemas.openxmlformats.org/markup-compatibility/2006">
              <mc:Choice xmlns:v="urn:schemas-microsoft-com:vml" Requires="v">
                <p:oleObj spid="_x0000_s2621" name="Bitmap Image" r:id="rId8" imgW="1013400" imgH="2918520" progId="Paint.Picture">
                  <p:embed/>
                </p:oleObj>
              </mc:Choice>
              <mc:Fallback>
                <p:oleObj name="Bitmap Image" r:id="rId8" imgW="1013400" imgH="2918520" progId="Paint.Picture">
                  <p:embed/>
                  <p:pic>
                    <p:nvPicPr>
                      <p:cNvPr id="7" name="Object 6">
                        <a:extLst>
                          <a:ext uri="{FF2B5EF4-FFF2-40B4-BE49-F238E27FC236}">
                            <a16:creationId xmlns:a16="http://schemas.microsoft.com/office/drawing/2014/main" id="{2BB03892-1794-45D6-B9EE-DBC8DCB1FA7B}"/>
                          </a:ext>
                        </a:extLst>
                      </p:cNvPr>
                      <p:cNvPicPr>
                        <a:picLocks noChangeAspect="1" noChangeArrowheads="1"/>
                      </p:cNvPicPr>
                      <p:nvPr/>
                    </p:nvPicPr>
                    <p:blipFill>
                      <a:blip r:embed="rId9"/>
                      <a:srcRect/>
                      <a:stretch>
                        <a:fillRect/>
                      </a:stretch>
                    </p:blipFill>
                    <p:spPr bwMode="auto">
                      <a:xfrm>
                        <a:off x="6401044" y="1835424"/>
                        <a:ext cx="975360" cy="4065104"/>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80A3E671-7E35-4EF1-9007-48F7C25F88A5}"/>
              </a:ext>
            </a:extLst>
          </p:cNvPr>
          <p:cNvSpPr txBox="1"/>
          <p:nvPr/>
        </p:nvSpPr>
        <p:spPr>
          <a:xfrm>
            <a:off x="5199383" y="3769638"/>
            <a:ext cx="324128" cy="400110"/>
          </a:xfrm>
          <a:prstGeom prst="rect">
            <a:avLst/>
          </a:prstGeom>
          <a:noFill/>
        </p:spPr>
        <p:txBody>
          <a:bodyPr wrap="none" rtlCol="0">
            <a:spAutoFit/>
          </a:bodyPr>
          <a:lstStyle/>
          <a:p>
            <a:r>
              <a:rPr lang="en-US" sz="2000" dirty="0"/>
              <a:t>R</a:t>
            </a:r>
            <a:endParaRPr lang="en-US" dirty="0"/>
          </a:p>
        </p:txBody>
      </p:sp>
      <p:cxnSp>
        <p:nvCxnSpPr>
          <p:cNvPr id="18" name="Straight Arrow Connector 17">
            <a:extLst>
              <a:ext uri="{FF2B5EF4-FFF2-40B4-BE49-F238E27FC236}">
                <a16:creationId xmlns:a16="http://schemas.microsoft.com/office/drawing/2014/main" id="{F62BF174-2888-4EE6-8DCE-2124BD540136}"/>
              </a:ext>
            </a:extLst>
          </p:cNvPr>
          <p:cNvCxnSpPr>
            <a:cxnSpLocks/>
          </p:cNvCxnSpPr>
          <p:nvPr/>
        </p:nvCxnSpPr>
        <p:spPr>
          <a:xfrm>
            <a:off x="4212866" y="2938669"/>
            <a:ext cx="2643809"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739C5EA-CE07-43D2-AD19-5A40F58FD89F}"/>
              </a:ext>
            </a:extLst>
          </p:cNvPr>
          <p:cNvCxnSpPr>
            <a:cxnSpLocks/>
          </p:cNvCxnSpPr>
          <p:nvPr/>
        </p:nvCxnSpPr>
        <p:spPr>
          <a:xfrm flipH="1">
            <a:off x="5105647" y="2915478"/>
            <a:ext cx="1753819" cy="152731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ACC5B6B-135E-4DD7-9D33-763441B33842}"/>
              </a:ext>
            </a:extLst>
          </p:cNvPr>
          <p:cNvCxnSpPr>
            <a:cxnSpLocks/>
          </p:cNvCxnSpPr>
          <p:nvPr/>
        </p:nvCxnSpPr>
        <p:spPr>
          <a:xfrm flipH="1">
            <a:off x="4457272" y="2922105"/>
            <a:ext cx="2392242" cy="893658"/>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FCF40203-6158-4038-8828-71A96C23DA78}"/>
              </a:ext>
            </a:extLst>
          </p:cNvPr>
          <p:cNvCxnSpPr>
            <a:cxnSpLocks/>
          </p:cNvCxnSpPr>
          <p:nvPr/>
        </p:nvCxnSpPr>
        <p:spPr>
          <a:xfrm>
            <a:off x="4183047" y="4615066"/>
            <a:ext cx="2782957"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A2D3EEF4-C515-4B4E-9F52-30A6E04C83E7}"/>
              </a:ext>
            </a:extLst>
          </p:cNvPr>
          <p:cNvCxnSpPr>
            <a:cxnSpLocks/>
          </p:cNvCxnSpPr>
          <p:nvPr/>
        </p:nvCxnSpPr>
        <p:spPr>
          <a:xfrm>
            <a:off x="4451302" y="3854159"/>
            <a:ext cx="2439637" cy="756617"/>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1CAF259-7D4A-4E1F-B6EC-166DADCFE25A}"/>
              </a:ext>
            </a:extLst>
          </p:cNvPr>
          <p:cNvCxnSpPr>
            <a:cxnSpLocks/>
          </p:cNvCxnSpPr>
          <p:nvPr/>
        </p:nvCxnSpPr>
        <p:spPr>
          <a:xfrm flipH="1" flipV="1">
            <a:off x="5016191" y="3282580"/>
            <a:ext cx="1874748" cy="132819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D9B17FE-E43C-43A6-A111-D2993A0F7995}"/>
              </a:ext>
            </a:extLst>
          </p:cNvPr>
          <p:cNvCxnSpPr/>
          <p:nvPr/>
        </p:nvCxnSpPr>
        <p:spPr>
          <a:xfrm>
            <a:off x="4438683" y="3839930"/>
            <a:ext cx="259038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Arc 31">
            <a:extLst>
              <a:ext uri="{FF2B5EF4-FFF2-40B4-BE49-F238E27FC236}">
                <a16:creationId xmlns:a16="http://schemas.microsoft.com/office/drawing/2014/main" id="{FE42AB22-F071-4549-B26C-63911E12092C}"/>
              </a:ext>
            </a:extLst>
          </p:cNvPr>
          <p:cNvSpPr/>
          <p:nvPr/>
        </p:nvSpPr>
        <p:spPr>
          <a:xfrm rot="10950608">
            <a:off x="6148971" y="2701159"/>
            <a:ext cx="72887" cy="470593"/>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Arc 34">
            <a:extLst>
              <a:ext uri="{FF2B5EF4-FFF2-40B4-BE49-F238E27FC236}">
                <a16:creationId xmlns:a16="http://schemas.microsoft.com/office/drawing/2014/main" id="{E2622F7A-94C8-4896-8296-545C269F57E8}"/>
              </a:ext>
            </a:extLst>
          </p:cNvPr>
          <p:cNvSpPr/>
          <p:nvPr/>
        </p:nvSpPr>
        <p:spPr>
          <a:xfrm rot="10563335">
            <a:off x="6098704" y="2965632"/>
            <a:ext cx="241323" cy="481917"/>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33" name="Object 32">
            <a:extLst>
              <a:ext uri="{FF2B5EF4-FFF2-40B4-BE49-F238E27FC236}">
                <a16:creationId xmlns:a16="http://schemas.microsoft.com/office/drawing/2014/main" id="{F5E8EF8E-9F66-4864-92B7-3FD19E6C7297}"/>
              </a:ext>
            </a:extLst>
          </p:cNvPr>
          <p:cNvGraphicFramePr>
            <a:graphicFrameLocks noChangeAspect="1"/>
          </p:cNvGraphicFramePr>
          <p:nvPr>
            <p:extLst>
              <p:ext uri="{D42A27DB-BD31-4B8C-83A1-F6EECF244321}">
                <p14:modId xmlns:p14="http://schemas.microsoft.com/office/powerpoint/2010/main" val="3361887508"/>
              </p:ext>
            </p:extLst>
          </p:nvPr>
        </p:nvGraphicFramePr>
        <p:xfrm>
          <a:off x="5882265" y="2933735"/>
          <a:ext cx="206788" cy="289503"/>
        </p:xfrm>
        <a:graphic>
          <a:graphicData uri="http://schemas.openxmlformats.org/presentationml/2006/ole">
            <mc:AlternateContent xmlns:mc="http://schemas.openxmlformats.org/markup-compatibility/2006">
              <mc:Choice xmlns:v="urn:schemas-microsoft-com:vml" Requires="v">
                <p:oleObj spid="_x0000_s2622" name="Equation" r:id="rId10" imgW="126720" imgH="177480" progId="Equation.DSMT4">
                  <p:embed/>
                </p:oleObj>
              </mc:Choice>
              <mc:Fallback>
                <p:oleObj name="Equation" r:id="rId10" imgW="126720" imgH="177480" progId="Equation.DSMT4">
                  <p:embed/>
                  <p:pic>
                    <p:nvPicPr>
                      <p:cNvPr id="0" name=""/>
                      <p:cNvPicPr/>
                      <p:nvPr/>
                    </p:nvPicPr>
                    <p:blipFill>
                      <a:blip r:embed="rId11"/>
                      <a:stretch>
                        <a:fillRect/>
                      </a:stretch>
                    </p:blipFill>
                    <p:spPr>
                      <a:xfrm>
                        <a:off x="5882265" y="2933735"/>
                        <a:ext cx="206788" cy="289503"/>
                      </a:xfrm>
                      <a:prstGeom prst="rect">
                        <a:avLst/>
                      </a:prstGeom>
                    </p:spPr>
                  </p:pic>
                </p:oleObj>
              </mc:Fallback>
            </mc:AlternateContent>
          </a:graphicData>
        </a:graphic>
      </p:graphicFrame>
      <p:graphicFrame>
        <p:nvGraphicFramePr>
          <p:cNvPr id="36" name="Object 35">
            <a:extLst>
              <a:ext uri="{FF2B5EF4-FFF2-40B4-BE49-F238E27FC236}">
                <a16:creationId xmlns:a16="http://schemas.microsoft.com/office/drawing/2014/main" id="{58F60169-BA85-4ED1-9A81-8A9CFEA4C054}"/>
              </a:ext>
            </a:extLst>
          </p:cNvPr>
          <p:cNvGraphicFramePr>
            <a:graphicFrameLocks noChangeAspect="1"/>
          </p:cNvGraphicFramePr>
          <p:nvPr>
            <p:extLst>
              <p:ext uri="{D42A27DB-BD31-4B8C-83A1-F6EECF244321}">
                <p14:modId xmlns:p14="http://schemas.microsoft.com/office/powerpoint/2010/main" val="319691814"/>
              </p:ext>
            </p:extLst>
          </p:nvPr>
        </p:nvGraphicFramePr>
        <p:xfrm>
          <a:off x="5898096" y="3282832"/>
          <a:ext cx="219649" cy="307509"/>
        </p:xfrm>
        <a:graphic>
          <a:graphicData uri="http://schemas.openxmlformats.org/presentationml/2006/ole">
            <mc:AlternateContent xmlns:mc="http://schemas.openxmlformats.org/markup-compatibility/2006">
              <mc:Choice xmlns:v="urn:schemas-microsoft-com:vml" Requires="v">
                <p:oleObj spid="_x0000_s2623" name="Equation" r:id="rId12" imgW="126720" imgH="177480" progId="Equation.DSMT4">
                  <p:embed/>
                </p:oleObj>
              </mc:Choice>
              <mc:Fallback>
                <p:oleObj name="Equation" r:id="rId12" imgW="126720" imgH="177480" progId="Equation.DSMT4">
                  <p:embed/>
                  <p:pic>
                    <p:nvPicPr>
                      <p:cNvPr id="33" name="Object 32">
                        <a:extLst>
                          <a:ext uri="{FF2B5EF4-FFF2-40B4-BE49-F238E27FC236}">
                            <a16:creationId xmlns:a16="http://schemas.microsoft.com/office/drawing/2014/main" id="{F5E8EF8E-9F66-4864-92B7-3FD19E6C7297}"/>
                          </a:ext>
                        </a:extLst>
                      </p:cNvPr>
                      <p:cNvPicPr/>
                      <p:nvPr/>
                    </p:nvPicPr>
                    <p:blipFill>
                      <a:blip r:embed="rId13"/>
                      <a:stretch>
                        <a:fillRect/>
                      </a:stretch>
                    </p:blipFill>
                    <p:spPr>
                      <a:xfrm>
                        <a:off x="5898096" y="3282832"/>
                        <a:ext cx="219649" cy="307509"/>
                      </a:xfrm>
                      <a:prstGeom prst="rect">
                        <a:avLst/>
                      </a:prstGeom>
                    </p:spPr>
                  </p:pic>
                </p:oleObj>
              </mc:Fallback>
            </mc:AlternateContent>
          </a:graphicData>
        </a:graphic>
      </p:graphicFrame>
      <p:sp>
        <p:nvSpPr>
          <p:cNvPr id="37" name="Arc 36">
            <a:extLst>
              <a:ext uri="{FF2B5EF4-FFF2-40B4-BE49-F238E27FC236}">
                <a16:creationId xmlns:a16="http://schemas.microsoft.com/office/drawing/2014/main" id="{C0F94DA2-CB88-43F7-B333-B00E103A7D35}"/>
              </a:ext>
            </a:extLst>
          </p:cNvPr>
          <p:cNvSpPr/>
          <p:nvPr/>
        </p:nvSpPr>
        <p:spPr>
          <a:xfrm>
            <a:off x="5938353" y="3587962"/>
            <a:ext cx="338084" cy="595716"/>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38" name="Object 37">
            <a:extLst>
              <a:ext uri="{FF2B5EF4-FFF2-40B4-BE49-F238E27FC236}">
                <a16:creationId xmlns:a16="http://schemas.microsoft.com/office/drawing/2014/main" id="{52A44504-667D-4620-96F1-534C06B7E855}"/>
              </a:ext>
            </a:extLst>
          </p:cNvPr>
          <p:cNvGraphicFramePr>
            <a:graphicFrameLocks noChangeAspect="1"/>
          </p:cNvGraphicFramePr>
          <p:nvPr>
            <p:extLst>
              <p:ext uri="{D42A27DB-BD31-4B8C-83A1-F6EECF244321}">
                <p14:modId xmlns:p14="http://schemas.microsoft.com/office/powerpoint/2010/main" val="740793971"/>
              </p:ext>
            </p:extLst>
          </p:nvPr>
        </p:nvGraphicFramePr>
        <p:xfrm>
          <a:off x="6255871" y="3491317"/>
          <a:ext cx="338084" cy="278321"/>
        </p:xfrm>
        <a:graphic>
          <a:graphicData uri="http://schemas.openxmlformats.org/presentationml/2006/ole">
            <mc:AlternateContent xmlns:mc="http://schemas.openxmlformats.org/markup-compatibility/2006">
              <mc:Choice xmlns:v="urn:schemas-microsoft-com:vml" Requires="v">
                <p:oleObj spid="_x0000_s2624" name="Equation" r:id="rId14" imgW="215640" imgH="177480" progId="Equation.DSMT4">
                  <p:embed/>
                </p:oleObj>
              </mc:Choice>
              <mc:Fallback>
                <p:oleObj name="Equation" r:id="rId14" imgW="215640" imgH="177480" progId="Equation.DSMT4">
                  <p:embed/>
                  <p:pic>
                    <p:nvPicPr>
                      <p:cNvPr id="33" name="Object 32">
                        <a:extLst>
                          <a:ext uri="{FF2B5EF4-FFF2-40B4-BE49-F238E27FC236}">
                            <a16:creationId xmlns:a16="http://schemas.microsoft.com/office/drawing/2014/main" id="{F5E8EF8E-9F66-4864-92B7-3FD19E6C7297}"/>
                          </a:ext>
                        </a:extLst>
                      </p:cNvPr>
                      <p:cNvPicPr/>
                      <p:nvPr/>
                    </p:nvPicPr>
                    <p:blipFill>
                      <a:blip r:embed="rId15"/>
                      <a:stretch>
                        <a:fillRect/>
                      </a:stretch>
                    </p:blipFill>
                    <p:spPr>
                      <a:xfrm>
                        <a:off x="6255871" y="3491317"/>
                        <a:ext cx="338084" cy="278321"/>
                      </a:xfrm>
                      <a:prstGeom prst="rect">
                        <a:avLst/>
                      </a:prstGeom>
                    </p:spPr>
                  </p:pic>
                </p:oleObj>
              </mc:Fallback>
            </mc:AlternateContent>
          </a:graphicData>
        </a:graphic>
      </p:graphicFrame>
      <p:cxnSp>
        <p:nvCxnSpPr>
          <p:cNvPr id="40" name="Straight Connector 39">
            <a:extLst>
              <a:ext uri="{FF2B5EF4-FFF2-40B4-BE49-F238E27FC236}">
                <a16:creationId xmlns:a16="http://schemas.microsoft.com/office/drawing/2014/main" id="{0FDF0065-2744-4302-8913-A0CB5C69EB4A}"/>
              </a:ext>
            </a:extLst>
          </p:cNvPr>
          <p:cNvCxnSpPr>
            <a:cxnSpLocks/>
          </p:cNvCxnSpPr>
          <p:nvPr/>
        </p:nvCxnSpPr>
        <p:spPr>
          <a:xfrm flipH="1" flipV="1">
            <a:off x="4441350" y="2943670"/>
            <a:ext cx="5970" cy="852211"/>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1" name="TextBox 40">
            <a:extLst>
              <a:ext uri="{FF2B5EF4-FFF2-40B4-BE49-F238E27FC236}">
                <a16:creationId xmlns:a16="http://schemas.microsoft.com/office/drawing/2014/main" id="{1E231DDB-813B-434C-8651-D9C660F6FE51}"/>
              </a:ext>
            </a:extLst>
          </p:cNvPr>
          <p:cNvSpPr txBox="1"/>
          <p:nvPr/>
        </p:nvSpPr>
        <p:spPr>
          <a:xfrm>
            <a:off x="4163132" y="3189378"/>
            <a:ext cx="306494" cy="369332"/>
          </a:xfrm>
          <a:prstGeom prst="rect">
            <a:avLst/>
          </a:prstGeom>
          <a:noFill/>
        </p:spPr>
        <p:txBody>
          <a:bodyPr wrap="none" rtlCol="0">
            <a:spAutoFit/>
          </a:bodyPr>
          <a:lstStyle/>
          <a:p>
            <a:r>
              <a:rPr lang="en-US" dirty="0"/>
              <a:t>h</a:t>
            </a:r>
          </a:p>
        </p:txBody>
      </p:sp>
      <p:graphicFrame>
        <p:nvGraphicFramePr>
          <p:cNvPr id="42" name="Object 41">
            <a:extLst>
              <a:ext uri="{FF2B5EF4-FFF2-40B4-BE49-F238E27FC236}">
                <a16:creationId xmlns:a16="http://schemas.microsoft.com/office/drawing/2014/main" id="{2619BC51-7B12-4560-8ADC-029C5E9D95EA}"/>
              </a:ext>
            </a:extLst>
          </p:cNvPr>
          <p:cNvGraphicFramePr>
            <a:graphicFrameLocks noChangeAspect="1"/>
          </p:cNvGraphicFramePr>
          <p:nvPr>
            <p:extLst>
              <p:ext uri="{D42A27DB-BD31-4B8C-83A1-F6EECF244321}">
                <p14:modId xmlns:p14="http://schemas.microsoft.com/office/powerpoint/2010/main" val="2130515851"/>
              </p:ext>
            </p:extLst>
          </p:nvPr>
        </p:nvGraphicFramePr>
        <p:xfrm>
          <a:off x="4519684" y="4812493"/>
          <a:ext cx="1214190" cy="559189"/>
        </p:xfrm>
        <a:graphic>
          <a:graphicData uri="http://schemas.openxmlformats.org/presentationml/2006/ole">
            <mc:AlternateContent xmlns:mc="http://schemas.openxmlformats.org/markup-compatibility/2006">
              <mc:Choice xmlns:v="urn:schemas-microsoft-com:vml" Requires="v">
                <p:oleObj spid="_x0000_s2625" name="Equation" r:id="rId16" imgW="850680" imgH="393480" progId="Equation.DSMT4">
                  <p:embed/>
                </p:oleObj>
              </mc:Choice>
              <mc:Fallback>
                <p:oleObj name="Equation" r:id="rId16" imgW="850680" imgH="393480" progId="Equation.DSMT4">
                  <p:embed/>
                  <p:pic>
                    <p:nvPicPr>
                      <p:cNvPr id="34" name="Object 33">
                        <a:extLst>
                          <a:ext uri="{FF2B5EF4-FFF2-40B4-BE49-F238E27FC236}">
                            <a16:creationId xmlns:a16="http://schemas.microsoft.com/office/drawing/2014/main" id="{54444FA3-88C9-4072-9FBF-85A71F4A5EA9}"/>
                          </a:ext>
                        </a:extLst>
                      </p:cNvPr>
                      <p:cNvPicPr/>
                      <p:nvPr/>
                    </p:nvPicPr>
                    <p:blipFill>
                      <a:blip r:embed="rId17"/>
                      <a:stretch>
                        <a:fillRect/>
                      </a:stretch>
                    </p:blipFill>
                    <p:spPr>
                      <a:xfrm>
                        <a:off x="4519684" y="4812493"/>
                        <a:ext cx="1214190" cy="559189"/>
                      </a:xfrm>
                      <a:prstGeom prst="rect">
                        <a:avLst/>
                      </a:prstGeom>
                    </p:spPr>
                  </p:pic>
                </p:oleObj>
              </mc:Fallback>
            </mc:AlternateContent>
          </a:graphicData>
        </a:graphic>
      </p:graphicFrame>
      <p:cxnSp>
        <p:nvCxnSpPr>
          <p:cNvPr id="44" name="Straight Connector 43">
            <a:extLst>
              <a:ext uri="{FF2B5EF4-FFF2-40B4-BE49-F238E27FC236}">
                <a16:creationId xmlns:a16="http://schemas.microsoft.com/office/drawing/2014/main" id="{9B04CA52-EA90-47F2-8255-C67995B6B6E1}"/>
              </a:ext>
            </a:extLst>
          </p:cNvPr>
          <p:cNvCxnSpPr>
            <a:cxnSpLocks/>
          </p:cNvCxnSpPr>
          <p:nvPr/>
        </p:nvCxnSpPr>
        <p:spPr>
          <a:xfrm>
            <a:off x="5826928" y="3838954"/>
            <a:ext cx="1202137" cy="15205"/>
          </a:xfrm>
          <a:prstGeom prst="line">
            <a:avLst/>
          </a:prstGeom>
        </p:spPr>
        <p:style>
          <a:lnRef idx="3">
            <a:schemeClr val="dk1"/>
          </a:lnRef>
          <a:fillRef idx="0">
            <a:schemeClr val="dk1"/>
          </a:fillRef>
          <a:effectRef idx="2">
            <a:schemeClr val="dk1"/>
          </a:effectRef>
          <a:fontRef idx="minor">
            <a:schemeClr val="tx1"/>
          </a:fontRef>
        </p:style>
      </p:cxnSp>
      <p:sp>
        <p:nvSpPr>
          <p:cNvPr id="47" name="TextBox 46">
            <a:extLst>
              <a:ext uri="{FF2B5EF4-FFF2-40B4-BE49-F238E27FC236}">
                <a16:creationId xmlns:a16="http://schemas.microsoft.com/office/drawing/2014/main" id="{501B6CE5-56D8-4F7C-AFF5-D298F021C092}"/>
              </a:ext>
            </a:extLst>
          </p:cNvPr>
          <p:cNvSpPr txBox="1"/>
          <p:nvPr/>
        </p:nvSpPr>
        <p:spPr>
          <a:xfrm>
            <a:off x="6288374" y="3784836"/>
            <a:ext cx="279244" cy="461665"/>
          </a:xfrm>
          <a:prstGeom prst="rect">
            <a:avLst/>
          </a:prstGeom>
          <a:noFill/>
        </p:spPr>
        <p:txBody>
          <a:bodyPr wrap="none" rtlCol="0">
            <a:spAutoFit/>
          </a:bodyPr>
          <a:lstStyle/>
          <a:p>
            <a:r>
              <a:rPr lang="en-US" sz="2400" dirty="0"/>
              <a:t>f</a:t>
            </a:r>
            <a:endParaRPr lang="en-US" dirty="0"/>
          </a:p>
        </p:txBody>
      </p:sp>
      <p:cxnSp>
        <p:nvCxnSpPr>
          <p:cNvPr id="49" name="Straight Connector 48">
            <a:extLst>
              <a:ext uri="{FF2B5EF4-FFF2-40B4-BE49-F238E27FC236}">
                <a16:creationId xmlns:a16="http://schemas.microsoft.com/office/drawing/2014/main" id="{77A25E01-3C36-4893-9EFB-360DF74B71E9}"/>
              </a:ext>
            </a:extLst>
          </p:cNvPr>
          <p:cNvCxnSpPr/>
          <p:nvPr/>
        </p:nvCxnSpPr>
        <p:spPr>
          <a:xfrm>
            <a:off x="6849514" y="2922105"/>
            <a:ext cx="7161" cy="916849"/>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graphicFrame>
        <p:nvGraphicFramePr>
          <p:cNvPr id="50" name="Object 49">
            <a:extLst>
              <a:ext uri="{FF2B5EF4-FFF2-40B4-BE49-F238E27FC236}">
                <a16:creationId xmlns:a16="http://schemas.microsoft.com/office/drawing/2014/main" id="{A46B876E-2171-4422-B8B4-45E1BAB61378}"/>
              </a:ext>
            </a:extLst>
          </p:cNvPr>
          <p:cNvGraphicFramePr>
            <a:graphicFrameLocks noChangeAspect="1"/>
          </p:cNvGraphicFramePr>
          <p:nvPr>
            <p:extLst>
              <p:ext uri="{D42A27DB-BD31-4B8C-83A1-F6EECF244321}">
                <p14:modId xmlns:p14="http://schemas.microsoft.com/office/powerpoint/2010/main" val="2875779589"/>
              </p:ext>
            </p:extLst>
          </p:nvPr>
        </p:nvGraphicFramePr>
        <p:xfrm>
          <a:off x="4438683" y="5385910"/>
          <a:ext cx="1483641" cy="603336"/>
        </p:xfrm>
        <a:graphic>
          <a:graphicData uri="http://schemas.openxmlformats.org/presentationml/2006/ole">
            <mc:AlternateContent xmlns:mc="http://schemas.openxmlformats.org/markup-compatibility/2006">
              <mc:Choice xmlns:v="urn:schemas-microsoft-com:vml" Requires="v">
                <p:oleObj spid="_x0000_s2626" name="Equation" r:id="rId18" imgW="1028520" imgH="419040" progId="Equation.DSMT4">
                  <p:embed/>
                </p:oleObj>
              </mc:Choice>
              <mc:Fallback>
                <p:oleObj name="Equation" r:id="rId18" imgW="1028520" imgH="419040" progId="Equation.DSMT4">
                  <p:embed/>
                  <p:pic>
                    <p:nvPicPr>
                      <p:cNvPr id="42" name="Object 41">
                        <a:extLst>
                          <a:ext uri="{FF2B5EF4-FFF2-40B4-BE49-F238E27FC236}">
                            <a16:creationId xmlns:a16="http://schemas.microsoft.com/office/drawing/2014/main" id="{2619BC51-7B12-4560-8ADC-029C5E9D95EA}"/>
                          </a:ext>
                        </a:extLst>
                      </p:cNvPr>
                      <p:cNvPicPr/>
                      <p:nvPr/>
                    </p:nvPicPr>
                    <p:blipFill>
                      <a:blip r:embed="rId19"/>
                      <a:stretch>
                        <a:fillRect/>
                      </a:stretch>
                    </p:blipFill>
                    <p:spPr>
                      <a:xfrm>
                        <a:off x="4438683" y="5385910"/>
                        <a:ext cx="1483641" cy="603336"/>
                      </a:xfrm>
                      <a:prstGeom prst="rect">
                        <a:avLst/>
                      </a:prstGeom>
                    </p:spPr>
                  </p:pic>
                </p:oleObj>
              </mc:Fallback>
            </mc:AlternateContent>
          </a:graphicData>
        </a:graphic>
      </p:graphicFrame>
      <p:graphicFrame>
        <p:nvGraphicFramePr>
          <p:cNvPr id="51" name="Object 50">
            <a:extLst>
              <a:ext uri="{FF2B5EF4-FFF2-40B4-BE49-F238E27FC236}">
                <a16:creationId xmlns:a16="http://schemas.microsoft.com/office/drawing/2014/main" id="{9944A61D-441A-454D-B557-20B75261D95C}"/>
              </a:ext>
            </a:extLst>
          </p:cNvPr>
          <p:cNvGraphicFramePr>
            <a:graphicFrameLocks noChangeAspect="1"/>
          </p:cNvGraphicFramePr>
          <p:nvPr>
            <p:extLst>
              <p:ext uri="{D42A27DB-BD31-4B8C-83A1-F6EECF244321}">
                <p14:modId xmlns:p14="http://schemas.microsoft.com/office/powerpoint/2010/main" val="480934647"/>
              </p:ext>
            </p:extLst>
          </p:nvPr>
        </p:nvGraphicFramePr>
        <p:xfrm>
          <a:off x="4233441" y="6054380"/>
          <a:ext cx="906463" cy="558800"/>
        </p:xfrm>
        <a:graphic>
          <a:graphicData uri="http://schemas.openxmlformats.org/presentationml/2006/ole">
            <mc:AlternateContent xmlns:mc="http://schemas.openxmlformats.org/markup-compatibility/2006">
              <mc:Choice xmlns:v="urn:schemas-microsoft-com:vml" Requires="v">
                <p:oleObj spid="_x0000_s2627" name="Equation" r:id="rId20" imgW="698400" imgH="431640" progId="Equation.DSMT4">
                  <p:embed/>
                </p:oleObj>
              </mc:Choice>
              <mc:Fallback>
                <p:oleObj name="Equation" r:id="rId20" imgW="698400" imgH="431640" progId="Equation.DSMT4">
                  <p:embed/>
                  <p:pic>
                    <p:nvPicPr>
                      <p:cNvPr id="50" name="Object 49">
                        <a:extLst>
                          <a:ext uri="{FF2B5EF4-FFF2-40B4-BE49-F238E27FC236}">
                            <a16:creationId xmlns:a16="http://schemas.microsoft.com/office/drawing/2014/main" id="{A46B876E-2171-4422-B8B4-45E1BAB61378}"/>
                          </a:ext>
                        </a:extLst>
                      </p:cNvPr>
                      <p:cNvPicPr/>
                      <p:nvPr/>
                    </p:nvPicPr>
                    <p:blipFill>
                      <a:blip r:embed="rId21"/>
                      <a:stretch>
                        <a:fillRect/>
                      </a:stretch>
                    </p:blipFill>
                    <p:spPr>
                      <a:xfrm>
                        <a:off x="4233441" y="6054380"/>
                        <a:ext cx="906463" cy="558800"/>
                      </a:xfrm>
                      <a:prstGeom prst="rect">
                        <a:avLst/>
                      </a:prstGeom>
                    </p:spPr>
                  </p:pic>
                </p:oleObj>
              </mc:Fallback>
            </mc:AlternateContent>
          </a:graphicData>
        </a:graphic>
      </p:graphicFrame>
      <p:cxnSp>
        <p:nvCxnSpPr>
          <p:cNvPr id="53" name="Straight Arrow Connector 52">
            <a:extLst>
              <a:ext uri="{FF2B5EF4-FFF2-40B4-BE49-F238E27FC236}">
                <a16:creationId xmlns:a16="http://schemas.microsoft.com/office/drawing/2014/main" id="{4F1959C5-6F47-4BB1-B326-DB7F721D4A4C}"/>
              </a:ext>
            </a:extLst>
          </p:cNvPr>
          <p:cNvCxnSpPr/>
          <p:nvPr/>
        </p:nvCxnSpPr>
        <p:spPr>
          <a:xfrm>
            <a:off x="5361447" y="6333780"/>
            <a:ext cx="372427"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54" name="Object 53">
            <a:extLst>
              <a:ext uri="{FF2B5EF4-FFF2-40B4-BE49-F238E27FC236}">
                <a16:creationId xmlns:a16="http://schemas.microsoft.com/office/drawing/2014/main" id="{2FCF1077-24E4-45EC-BABA-B63DCDE02151}"/>
              </a:ext>
            </a:extLst>
          </p:cNvPr>
          <p:cNvGraphicFramePr>
            <a:graphicFrameLocks noChangeAspect="1"/>
          </p:cNvGraphicFramePr>
          <p:nvPr>
            <p:extLst>
              <p:ext uri="{D42A27DB-BD31-4B8C-83A1-F6EECF244321}">
                <p14:modId xmlns:p14="http://schemas.microsoft.com/office/powerpoint/2010/main" val="2741738208"/>
              </p:ext>
            </p:extLst>
          </p:nvPr>
        </p:nvGraphicFramePr>
        <p:xfrm>
          <a:off x="5913093" y="6048159"/>
          <a:ext cx="654525" cy="595192"/>
        </p:xfrm>
        <a:graphic>
          <a:graphicData uri="http://schemas.openxmlformats.org/presentationml/2006/ole">
            <mc:AlternateContent xmlns:mc="http://schemas.openxmlformats.org/markup-compatibility/2006">
              <mc:Choice xmlns:v="urn:schemas-microsoft-com:vml" Requires="v">
                <p:oleObj spid="_x0000_s2628" name="Equation" r:id="rId22" imgW="431640" imgH="393480" progId="Equation.DSMT4">
                  <p:embed/>
                </p:oleObj>
              </mc:Choice>
              <mc:Fallback>
                <p:oleObj name="Equation" r:id="rId22" imgW="431640" imgH="393480" progId="Equation.DSMT4">
                  <p:embed/>
                  <p:pic>
                    <p:nvPicPr>
                      <p:cNvPr id="51" name="Object 50">
                        <a:extLst>
                          <a:ext uri="{FF2B5EF4-FFF2-40B4-BE49-F238E27FC236}">
                            <a16:creationId xmlns:a16="http://schemas.microsoft.com/office/drawing/2014/main" id="{9944A61D-441A-454D-B557-20B75261D95C}"/>
                          </a:ext>
                        </a:extLst>
                      </p:cNvPr>
                      <p:cNvPicPr/>
                      <p:nvPr/>
                    </p:nvPicPr>
                    <p:blipFill>
                      <a:blip r:embed="rId23"/>
                      <a:stretch>
                        <a:fillRect/>
                      </a:stretch>
                    </p:blipFill>
                    <p:spPr>
                      <a:xfrm>
                        <a:off x="5913093" y="6048159"/>
                        <a:ext cx="654525" cy="595192"/>
                      </a:xfrm>
                      <a:prstGeom prst="rect">
                        <a:avLst/>
                      </a:prstGeom>
                      <a:solidFill>
                        <a:srgbClr val="CCFFCC"/>
                      </a:solidFill>
                    </p:spPr>
                  </p:pic>
                </p:oleObj>
              </mc:Fallback>
            </mc:AlternateContent>
          </a:graphicData>
        </a:graphic>
      </p:graphicFrame>
      <p:graphicFrame>
        <p:nvGraphicFramePr>
          <p:cNvPr id="56" name="Object 55">
            <a:extLst>
              <a:ext uri="{FF2B5EF4-FFF2-40B4-BE49-F238E27FC236}">
                <a16:creationId xmlns:a16="http://schemas.microsoft.com/office/drawing/2014/main" id="{BCC617F3-03DF-4D63-B37E-0F044E465043}"/>
              </a:ext>
            </a:extLst>
          </p:cNvPr>
          <p:cNvGraphicFramePr>
            <a:graphicFrameLocks noChangeAspect="1"/>
          </p:cNvGraphicFramePr>
          <p:nvPr>
            <p:extLst>
              <p:ext uri="{D42A27DB-BD31-4B8C-83A1-F6EECF244321}">
                <p14:modId xmlns:p14="http://schemas.microsoft.com/office/powerpoint/2010/main" val="3336063241"/>
              </p:ext>
            </p:extLst>
          </p:nvPr>
        </p:nvGraphicFramePr>
        <p:xfrm>
          <a:off x="9888461" y="2174241"/>
          <a:ext cx="785813" cy="3586480"/>
        </p:xfrm>
        <a:graphic>
          <a:graphicData uri="http://schemas.openxmlformats.org/presentationml/2006/ole">
            <mc:AlternateContent xmlns:mc="http://schemas.openxmlformats.org/markup-compatibility/2006">
              <mc:Choice xmlns:v="urn:schemas-microsoft-com:vml" Requires="v">
                <p:oleObj spid="_x0000_s2629" name="Bitmap Image" r:id="rId24" imgW="815400" imgH="2606040" progId="Paint.Picture">
                  <p:embed/>
                </p:oleObj>
              </mc:Choice>
              <mc:Fallback>
                <p:oleObj name="Bitmap Image" r:id="rId24" imgW="815400" imgH="2606040" progId="Paint.Picture">
                  <p:embed/>
                  <p:pic>
                    <p:nvPicPr>
                      <p:cNvPr id="8" name="Object 7">
                        <a:extLst>
                          <a:ext uri="{FF2B5EF4-FFF2-40B4-BE49-F238E27FC236}">
                            <a16:creationId xmlns:a16="http://schemas.microsoft.com/office/drawing/2014/main" id="{688AF4A3-C37A-41C6-93EB-DD48FBB6FC3F}"/>
                          </a:ext>
                        </a:extLst>
                      </p:cNvPr>
                      <p:cNvPicPr>
                        <a:picLocks noChangeAspect="1" noChangeArrowheads="1"/>
                      </p:cNvPicPr>
                      <p:nvPr/>
                    </p:nvPicPr>
                    <p:blipFill>
                      <a:blip r:embed="rId25"/>
                      <a:srcRect/>
                      <a:stretch>
                        <a:fillRect/>
                      </a:stretch>
                    </p:blipFill>
                    <p:spPr bwMode="auto">
                      <a:xfrm>
                        <a:off x="9888461" y="2174241"/>
                        <a:ext cx="785813" cy="3586480"/>
                      </a:xfrm>
                      <a:prstGeom prst="rect">
                        <a:avLst/>
                      </a:prstGeom>
                      <a:noFill/>
                    </p:spPr>
                  </p:pic>
                </p:oleObj>
              </mc:Fallback>
            </mc:AlternateContent>
          </a:graphicData>
        </a:graphic>
      </p:graphicFrame>
      <p:cxnSp>
        <p:nvCxnSpPr>
          <p:cNvPr id="57" name="Straight Arrow Connector 56">
            <a:extLst>
              <a:ext uri="{FF2B5EF4-FFF2-40B4-BE49-F238E27FC236}">
                <a16:creationId xmlns:a16="http://schemas.microsoft.com/office/drawing/2014/main" id="{0FCBCC34-4C9E-402B-AA73-0DF819FC29A8}"/>
              </a:ext>
            </a:extLst>
          </p:cNvPr>
          <p:cNvCxnSpPr>
            <a:cxnSpLocks/>
          </p:cNvCxnSpPr>
          <p:nvPr/>
        </p:nvCxnSpPr>
        <p:spPr>
          <a:xfrm>
            <a:off x="8169965" y="2957902"/>
            <a:ext cx="1866790" cy="108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0F6FCD66-3B98-4A5E-99A9-C4D8E6596A0E}"/>
              </a:ext>
            </a:extLst>
          </p:cNvPr>
          <p:cNvCxnSpPr>
            <a:cxnSpLocks/>
          </p:cNvCxnSpPr>
          <p:nvPr/>
        </p:nvCxnSpPr>
        <p:spPr>
          <a:xfrm>
            <a:off x="8169965" y="4635386"/>
            <a:ext cx="1823719"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6FF0FCC6-7490-42BE-947B-FADA083643D1}"/>
              </a:ext>
            </a:extLst>
          </p:cNvPr>
          <p:cNvCxnSpPr/>
          <p:nvPr/>
        </p:nvCxnSpPr>
        <p:spPr>
          <a:xfrm>
            <a:off x="9888461" y="3866548"/>
            <a:ext cx="1899348" cy="0"/>
          </a:xfrm>
          <a:prstGeom prst="line">
            <a:avLst/>
          </a:prstGeom>
        </p:spPr>
        <p:style>
          <a:lnRef idx="1">
            <a:schemeClr val="dk1"/>
          </a:lnRef>
          <a:fillRef idx="0">
            <a:schemeClr val="dk1"/>
          </a:fillRef>
          <a:effectRef idx="0">
            <a:schemeClr val="dk1"/>
          </a:effectRef>
          <a:fontRef idx="minor">
            <a:schemeClr val="tx1"/>
          </a:fontRef>
        </p:style>
      </p:cxnSp>
      <p:cxnSp>
        <p:nvCxnSpPr>
          <p:cNvPr id="64" name="Straight Connector 63">
            <a:extLst>
              <a:ext uri="{FF2B5EF4-FFF2-40B4-BE49-F238E27FC236}">
                <a16:creationId xmlns:a16="http://schemas.microsoft.com/office/drawing/2014/main" id="{52634273-1B86-4A22-822E-F0544591B4BB}"/>
              </a:ext>
            </a:extLst>
          </p:cNvPr>
          <p:cNvCxnSpPr>
            <a:cxnSpLocks/>
          </p:cNvCxnSpPr>
          <p:nvPr/>
        </p:nvCxnSpPr>
        <p:spPr>
          <a:xfrm>
            <a:off x="9326146" y="2613991"/>
            <a:ext cx="2461663" cy="1252557"/>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5" name="Straight Connector 64">
            <a:extLst>
              <a:ext uri="{FF2B5EF4-FFF2-40B4-BE49-F238E27FC236}">
                <a16:creationId xmlns:a16="http://schemas.microsoft.com/office/drawing/2014/main" id="{B6C750AA-83BD-420F-8FAF-2770FB733CAB}"/>
              </a:ext>
            </a:extLst>
          </p:cNvPr>
          <p:cNvCxnSpPr>
            <a:cxnSpLocks/>
          </p:cNvCxnSpPr>
          <p:nvPr/>
        </p:nvCxnSpPr>
        <p:spPr>
          <a:xfrm flipV="1">
            <a:off x="9326146" y="3866549"/>
            <a:ext cx="2461663" cy="108921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9" name="Straight Arrow Connector 68">
            <a:extLst>
              <a:ext uri="{FF2B5EF4-FFF2-40B4-BE49-F238E27FC236}">
                <a16:creationId xmlns:a16="http://schemas.microsoft.com/office/drawing/2014/main" id="{EC596FAF-E96D-4D64-A4BB-D22FE1BE6B88}"/>
              </a:ext>
            </a:extLst>
          </p:cNvPr>
          <p:cNvCxnSpPr>
            <a:cxnSpLocks/>
          </p:cNvCxnSpPr>
          <p:nvPr/>
        </p:nvCxnSpPr>
        <p:spPr>
          <a:xfrm flipH="1" flipV="1">
            <a:off x="9243316" y="1888060"/>
            <a:ext cx="793439" cy="106929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90B69C14-1BF3-4831-97D2-570E13CDED58}"/>
              </a:ext>
            </a:extLst>
          </p:cNvPr>
          <p:cNvCxnSpPr>
            <a:cxnSpLocks/>
          </p:cNvCxnSpPr>
          <p:nvPr/>
        </p:nvCxnSpPr>
        <p:spPr>
          <a:xfrm flipH="1">
            <a:off x="9081824" y="4635386"/>
            <a:ext cx="954932" cy="108921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63280D3C-7475-4219-90E1-7BCB60754BC7}"/>
              </a:ext>
            </a:extLst>
          </p:cNvPr>
          <p:cNvSpPr txBox="1"/>
          <p:nvPr/>
        </p:nvSpPr>
        <p:spPr>
          <a:xfrm>
            <a:off x="11682492" y="3832357"/>
            <a:ext cx="324128" cy="400110"/>
          </a:xfrm>
          <a:prstGeom prst="rect">
            <a:avLst/>
          </a:prstGeom>
          <a:noFill/>
        </p:spPr>
        <p:txBody>
          <a:bodyPr wrap="none" rtlCol="0">
            <a:spAutoFit/>
          </a:bodyPr>
          <a:lstStyle/>
          <a:p>
            <a:r>
              <a:rPr lang="en-US" sz="2000" dirty="0"/>
              <a:t>R</a:t>
            </a:r>
            <a:endParaRPr lang="en-US" dirty="0"/>
          </a:p>
        </p:txBody>
      </p:sp>
      <p:cxnSp>
        <p:nvCxnSpPr>
          <p:cNvPr id="80" name="Straight Connector 79">
            <a:extLst>
              <a:ext uri="{FF2B5EF4-FFF2-40B4-BE49-F238E27FC236}">
                <a16:creationId xmlns:a16="http://schemas.microsoft.com/office/drawing/2014/main" id="{3FDBB1BE-2D3A-4899-9C5E-EAB1AD6E5315}"/>
              </a:ext>
            </a:extLst>
          </p:cNvPr>
          <p:cNvCxnSpPr>
            <a:cxnSpLocks/>
          </p:cNvCxnSpPr>
          <p:nvPr/>
        </p:nvCxnSpPr>
        <p:spPr>
          <a:xfrm>
            <a:off x="10036755" y="2957359"/>
            <a:ext cx="684040" cy="1010122"/>
          </a:xfrm>
          <a:prstGeom prst="line">
            <a:avLst/>
          </a:prstGeom>
          <a:ln w="1587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82" name="Straight Connector 81">
            <a:extLst>
              <a:ext uri="{FF2B5EF4-FFF2-40B4-BE49-F238E27FC236}">
                <a16:creationId xmlns:a16="http://schemas.microsoft.com/office/drawing/2014/main" id="{E0D19F24-698D-421C-9036-C00C4DC89B4A}"/>
              </a:ext>
            </a:extLst>
          </p:cNvPr>
          <p:cNvCxnSpPr>
            <a:cxnSpLocks/>
          </p:cNvCxnSpPr>
          <p:nvPr/>
        </p:nvCxnSpPr>
        <p:spPr>
          <a:xfrm flipV="1">
            <a:off x="10040205" y="3784836"/>
            <a:ext cx="705747" cy="848920"/>
          </a:xfrm>
          <a:prstGeom prst="line">
            <a:avLst/>
          </a:prstGeom>
          <a:ln w="158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B6D2CF30-7131-49A5-85E8-5A93E84F8C8C}"/>
              </a:ext>
            </a:extLst>
          </p:cNvPr>
          <p:cNvCxnSpPr>
            <a:cxnSpLocks/>
          </p:cNvCxnSpPr>
          <p:nvPr/>
        </p:nvCxnSpPr>
        <p:spPr>
          <a:xfrm>
            <a:off x="9888461" y="3854159"/>
            <a:ext cx="785813" cy="1227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0" name="TextBox 89">
            <a:extLst>
              <a:ext uri="{FF2B5EF4-FFF2-40B4-BE49-F238E27FC236}">
                <a16:creationId xmlns:a16="http://schemas.microsoft.com/office/drawing/2014/main" id="{7967B9AF-E752-4324-8296-FBBCDE03590A}"/>
              </a:ext>
            </a:extLst>
          </p:cNvPr>
          <p:cNvSpPr txBox="1"/>
          <p:nvPr/>
        </p:nvSpPr>
        <p:spPr>
          <a:xfrm>
            <a:off x="10094682" y="3817567"/>
            <a:ext cx="279244" cy="461665"/>
          </a:xfrm>
          <a:prstGeom prst="rect">
            <a:avLst/>
          </a:prstGeom>
          <a:noFill/>
        </p:spPr>
        <p:txBody>
          <a:bodyPr wrap="none" rtlCol="0">
            <a:spAutoFit/>
          </a:bodyPr>
          <a:lstStyle/>
          <a:p>
            <a:r>
              <a:rPr lang="en-US" sz="2400" dirty="0"/>
              <a:t>f</a:t>
            </a:r>
            <a:endParaRPr lang="en-US" dirty="0"/>
          </a:p>
        </p:txBody>
      </p:sp>
      <p:graphicFrame>
        <p:nvGraphicFramePr>
          <p:cNvPr id="91" name="Object 90">
            <a:extLst>
              <a:ext uri="{FF2B5EF4-FFF2-40B4-BE49-F238E27FC236}">
                <a16:creationId xmlns:a16="http://schemas.microsoft.com/office/drawing/2014/main" id="{2456E3D2-CF6F-4A4A-B810-4246CE208BC0}"/>
              </a:ext>
            </a:extLst>
          </p:cNvPr>
          <p:cNvGraphicFramePr>
            <a:graphicFrameLocks noChangeAspect="1"/>
          </p:cNvGraphicFramePr>
          <p:nvPr>
            <p:extLst>
              <p:ext uri="{D42A27DB-BD31-4B8C-83A1-F6EECF244321}">
                <p14:modId xmlns:p14="http://schemas.microsoft.com/office/powerpoint/2010/main" val="2485394930"/>
              </p:ext>
            </p:extLst>
          </p:nvPr>
        </p:nvGraphicFramePr>
        <p:xfrm>
          <a:off x="9932988" y="5991225"/>
          <a:ext cx="654050" cy="595313"/>
        </p:xfrm>
        <a:graphic>
          <a:graphicData uri="http://schemas.openxmlformats.org/presentationml/2006/ole">
            <mc:AlternateContent xmlns:mc="http://schemas.openxmlformats.org/markup-compatibility/2006">
              <mc:Choice xmlns:v="urn:schemas-microsoft-com:vml" Requires="v">
                <p:oleObj spid="_x0000_s2630" name="Equation" r:id="rId26" imgW="431640" imgH="393480" progId="Equation.DSMT4">
                  <p:embed/>
                </p:oleObj>
              </mc:Choice>
              <mc:Fallback>
                <p:oleObj name="Equation" r:id="rId26" imgW="431640" imgH="393480" progId="Equation.DSMT4">
                  <p:embed/>
                  <p:pic>
                    <p:nvPicPr>
                      <p:cNvPr id="54" name="Object 53">
                        <a:extLst>
                          <a:ext uri="{FF2B5EF4-FFF2-40B4-BE49-F238E27FC236}">
                            <a16:creationId xmlns:a16="http://schemas.microsoft.com/office/drawing/2014/main" id="{2FCF1077-24E4-45EC-BABA-B63DCDE02151}"/>
                          </a:ext>
                        </a:extLst>
                      </p:cNvPr>
                      <p:cNvPicPr/>
                      <p:nvPr/>
                    </p:nvPicPr>
                    <p:blipFill>
                      <a:blip r:embed="rId27"/>
                      <a:stretch>
                        <a:fillRect/>
                      </a:stretch>
                    </p:blipFill>
                    <p:spPr>
                      <a:xfrm>
                        <a:off x="9932988" y="5991225"/>
                        <a:ext cx="654050" cy="595313"/>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4050891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44"/>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7"/>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40"/>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49"/>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41"/>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32"/>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33"/>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42"/>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35"/>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36"/>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grpId="0" nodeType="clickEffect">
                                  <p:stCondLst>
                                    <p:cond delay="0"/>
                                  </p:stCondLst>
                                  <p:childTnLst>
                                    <p:set>
                                      <p:cBhvr>
                                        <p:cTn id="88" dur="1" fill="hold">
                                          <p:stCondLst>
                                            <p:cond delay="0"/>
                                          </p:stCondLst>
                                        </p:cTn>
                                        <p:tgtEl>
                                          <p:spTgt spid="37"/>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38"/>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nodeType="clickEffect">
                                  <p:stCondLst>
                                    <p:cond delay="0"/>
                                  </p:stCondLst>
                                  <p:childTnLst>
                                    <p:set>
                                      <p:cBhvr>
                                        <p:cTn id="96" dur="1" fill="hold">
                                          <p:stCondLst>
                                            <p:cond delay="0"/>
                                          </p:stCondLst>
                                        </p:cTn>
                                        <p:tgtEl>
                                          <p:spTgt spid="50"/>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nodeType="clickEffect">
                                  <p:stCondLst>
                                    <p:cond delay="0"/>
                                  </p:stCondLst>
                                  <p:childTnLst>
                                    <p:set>
                                      <p:cBhvr>
                                        <p:cTn id="100" dur="1" fill="hold">
                                          <p:stCondLst>
                                            <p:cond delay="0"/>
                                          </p:stCondLst>
                                        </p:cTn>
                                        <p:tgtEl>
                                          <p:spTgt spid="51"/>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nodeType="clickEffect">
                                  <p:stCondLst>
                                    <p:cond delay="0"/>
                                  </p:stCondLst>
                                  <p:childTnLst>
                                    <p:set>
                                      <p:cBhvr>
                                        <p:cTn id="104" dur="1" fill="hold">
                                          <p:stCondLst>
                                            <p:cond delay="0"/>
                                          </p:stCondLst>
                                        </p:cTn>
                                        <p:tgtEl>
                                          <p:spTgt spid="54"/>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nodeType="clickEffect">
                                  <p:stCondLst>
                                    <p:cond delay="0"/>
                                  </p:stCondLst>
                                  <p:childTnLst>
                                    <p:set>
                                      <p:cBhvr>
                                        <p:cTn id="108" dur="1" fill="hold">
                                          <p:stCondLst>
                                            <p:cond delay="0"/>
                                          </p:stCondLst>
                                        </p:cTn>
                                        <p:tgtEl>
                                          <p:spTgt spid="57"/>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0"/>
                                          </p:stCondLst>
                                        </p:cTn>
                                        <p:tgtEl>
                                          <p:spTgt spid="58"/>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62"/>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76"/>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nodeType="clickEffect">
                                  <p:stCondLst>
                                    <p:cond delay="0"/>
                                  </p:stCondLst>
                                  <p:childTnLst>
                                    <p:set>
                                      <p:cBhvr>
                                        <p:cTn id="122" dur="1" fill="hold">
                                          <p:stCondLst>
                                            <p:cond delay="0"/>
                                          </p:stCondLst>
                                        </p:cTn>
                                        <p:tgtEl>
                                          <p:spTgt spid="64"/>
                                        </p:tgtEl>
                                        <p:attrNameLst>
                                          <p:attrName>style.visibility</p:attrName>
                                        </p:attrNameLst>
                                      </p:cBhvr>
                                      <p:to>
                                        <p:strVal val="visible"/>
                                      </p:to>
                                    </p:set>
                                  </p:childTnLst>
                                </p:cTn>
                              </p:par>
                              <p:par>
                                <p:cTn id="123" presetID="1" presetClass="entr" presetSubtype="0" fill="hold" nodeType="withEffect">
                                  <p:stCondLst>
                                    <p:cond delay="0"/>
                                  </p:stCondLst>
                                  <p:childTnLst>
                                    <p:set>
                                      <p:cBhvr>
                                        <p:cTn id="124" dur="1" fill="hold">
                                          <p:stCondLst>
                                            <p:cond delay="0"/>
                                          </p:stCondLst>
                                        </p:cTn>
                                        <p:tgtEl>
                                          <p:spTgt spid="65"/>
                                        </p:tgtEl>
                                        <p:attrNameLst>
                                          <p:attrName>style.visibility</p:attrName>
                                        </p:attrNameLst>
                                      </p:cBhvr>
                                      <p:to>
                                        <p:strVal val="visible"/>
                                      </p:to>
                                    </p:set>
                                  </p:childTnLst>
                                </p:cTn>
                              </p:par>
                            </p:childTnLst>
                          </p:cTn>
                        </p:par>
                      </p:childTnLst>
                    </p:cTn>
                  </p:par>
                  <p:par>
                    <p:cTn id="125" fill="hold">
                      <p:stCondLst>
                        <p:cond delay="indefinite"/>
                      </p:stCondLst>
                      <p:childTnLst>
                        <p:par>
                          <p:cTn id="126" fill="hold">
                            <p:stCondLst>
                              <p:cond delay="0"/>
                            </p:stCondLst>
                            <p:childTnLst>
                              <p:par>
                                <p:cTn id="127" presetID="1" presetClass="entr" presetSubtype="0" fill="hold" nodeType="clickEffect">
                                  <p:stCondLst>
                                    <p:cond delay="0"/>
                                  </p:stCondLst>
                                  <p:childTnLst>
                                    <p:set>
                                      <p:cBhvr>
                                        <p:cTn id="128" dur="1" fill="hold">
                                          <p:stCondLst>
                                            <p:cond delay="0"/>
                                          </p:stCondLst>
                                        </p:cTn>
                                        <p:tgtEl>
                                          <p:spTgt spid="69"/>
                                        </p:tgtEl>
                                        <p:attrNameLst>
                                          <p:attrName>style.visibility</p:attrName>
                                        </p:attrNameLst>
                                      </p:cBhvr>
                                      <p:to>
                                        <p:strVal val="visible"/>
                                      </p:to>
                                    </p:set>
                                  </p:childTnLst>
                                </p:cTn>
                              </p:par>
                              <p:par>
                                <p:cTn id="129" presetID="1" presetClass="entr" presetSubtype="0" fill="hold" nodeType="withEffect">
                                  <p:stCondLst>
                                    <p:cond delay="0"/>
                                  </p:stCondLst>
                                  <p:childTnLst>
                                    <p:set>
                                      <p:cBhvr>
                                        <p:cTn id="130" dur="1" fill="hold">
                                          <p:stCondLst>
                                            <p:cond delay="0"/>
                                          </p:stCondLst>
                                        </p:cTn>
                                        <p:tgtEl>
                                          <p:spTgt spid="72"/>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nodeType="clickEffect">
                                  <p:stCondLst>
                                    <p:cond delay="0"/>
                                  </p:stCondLst>
                                  <p:childTnLst>
                                    <p:set>
                                      <p:cBhvr>
                                        <p:cTn id="134" dur="1" fill="hold">
                                          <p:stCondLst>
                                            <p:cond delay="0"/>
                                          </p:stCondLst>
                                        </p:cTn>
                                        <p:tgtEl>
                                          <p:spTgt spid="82"/>
                                        </p:tgtEl>
                                        <p:attrNameLst>
                                          <p:attrName>style.visibility</p:attrName>
                                        </p:attrNameLst>
                                      </p:cBhvr>
                                      <p:to>
                                        <p:strVal val="visible"/>
                                      </p:to>
                                    </p:set>
                                  </p:childTnLst>
                                </p:cTn>
                              </p:par>
                              <p:par>
                                <p:cTn id="135" presetID="1" presetClass="entr" presetSubtype="0" fill="hold" nodeType="withEffect">
                                  <p:stCondLst>
                                    <p:cond delay="0"/>
                                  </p:stCondLst>
                                  <p:childTnLst>
                                    <p:set>
                                      <p:cBhvr>
                                        <p:cTn id="136" dur="1" fill="hold">
                                          <p:stCondLst>
                                            <p:cond delay="0"/>
                                          </p:stCondLst>
                                        </p:cTn>
                                        <p:tgtEl>
                                          <p:spTgt spid="80"/>
                                        </p:tgtEl>
                                        <p:attrNameLst>
                                          <p:attrName>style.visibility</p:attrName>
                                        </p:attrNameLst>
                                      </p:cBhvr>
                                      <p:to>
                                        <p:strVal val="visible"/>
                                      </p:to>
                                    </p:set>
                                  </p:childTnLst>
                                </p:cTn>
                              </p:par>
                            </p:childTnLst>
                          </p:cTn>
                        </p:par>
                      </p:childTnLst>
                    </p:cTn>
                  </p:par>
                  <p:par>
                    <p:cTn id="137" fill="hold">
                      <p:stCondLst>
                        <p:cond delay="indefinite"/>
                      </p:stCondLst>
                      <p:childTnLst>
                        <p:par>
                          <p:cTn id="138" fill="hold">
                            <p:stCondLst>
                              <p:cond delay="0"/>
                            </p:stCondLst>
                            <p:childTnLst>
                              <p:par>
                                <p:cTn id="139" presetID="1" presetClass="entr" presetSubtype="0" fill="hold" nodeType="clickEffect">
                                  <p:stCondLst>
                                    <p:cond delay="0"/>
                                  </p:stCondLst>
                                  <p:childTnLst>
                                    <p:set>
                                      <p:cBhvr>
                                        <p:cTn id="140" dur="1" fill="hold">
                                          <p:stCondLst>
                                            <p:cond delay="0"/>
                                          </p:stCondLst>
                                        </p:cTn>
                                        <p:tgtEl>
                                          <p:spTgt spid="87"/>
                                        </p:tgtEl>
                                        <p:attrNameLst>
                                          <p:attrName>style.visibility</p:attrName>
                                        </p:attrNameLst>
                                      </p:cBhvr>
                                      <p:to>
                                        <p:strVal val="visible"/>
                                      </p:to>
                                    </p:set>
                                  </p:childTnLst>
                                </p:cTn>
                              </p:par>
                            </p:childTnLst>
                          </p:cTn>
                        </p:par>
                      </p:childTnLst>
                    </p:cTn>
                  </p:par>
                  <p:par>
                    <p:cTn id="141" fill="hold">
                      <p:stCondLst>
                        <p:cond delay="indefinite"/>
                      </p:stCondLst>
                      <p:childTnLst>
                        <p:par>
                          <p:cTn id="142" fill="hold">
                            <p:stCondLst>
                              <p:cond delay="0"/>
                            </p:stCondLst>
                            <p:childTnLst>
                              <p:par>
                                <p:cTn id="143" presetID="1" presetClass="entr" presetSubtype="0" fill="hold" grpId="0" nodeType="clickEffect">
                                  <p:stCondLst>
                                    <p:cond delay="0"/>
                                  </p:stCondLst>
                                  <p:childTnLst>
                                    <p:set>
                                      <p:cBhvr>
                                        <p:cTn id="144" dur="1" fill="hold">
                                          <p:stCondLst>
                                            <p:cond delay="0"/>
                                          </p:stCondLst>
                                        </p:cTn>
                                        <p:tgtEl>
                                          <p:spTgt spid="90"/>
                                        </p:tgtEl>
                                        <p:attrNameLst>
                                          <p:attrName>style.visibility</p:attrName>
                                        </p:attrNameLst>
                                      </p:cBhvr>
                                      <p:to>
                                        <p:strVal val="visible"/>
                                      </p:to>
                                    </p:set>
                                  </p:childTnLst>
                                </p:cTn>
                              </p:par>
                            </p:childTnLst>
                          </p:cTn>
                        </p:par>
                      </p:childTnLst>
                    </p:cTn>
                  </p:par>
                  <p:par>
                    <p:cTn id="145" fill="hold">
                      <p:stCondLst>
                        <p:cond delay="indefinite"/>
                      </p:stCondLst>
                      <p:childTnLst>
                        <p:par>
                          <p:cTn id="146" fill="hold">
                            <p:stCondLst>
                              <p:cond delay="0"/>
                            </p:stCondLst>
                            <p:childTnLst>
                              <p:par>
                                <p:cTn id="147" presetID="1" presetClass="entr" presetSubtype="0" fill="hold" nodeType="clickEffect">
                                  <p:stCondLst>
                                    <p:cond delay="0"/>
                                  </p:stCondLst>
                                  <p:childTnLst>
                                    <p:set>
                                      <p:cBhvr>
                                        <p:cTn id="148" dur="1" fill="hold">
                                          <p:stCondLst>
                                            <p:cond delay="0"/>
                                          </p:stCondLst>
                                        </p:cTn>
                                        <p:tgtEl>
                                          <p:spTgt spid="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2" grpId="0" animBg="1"/>
      <p:bldP spid="35" grpId="0" animBg="1"/>
      <p:bldP spid="37" grpId="0" animBg="1"/>
      <p:bldP spid="41" grpId="0"/>
      <p:bldP spid="47" grpId="0"/>
      <p:bldP spid="76" grpId="0"/>
      <p:bldP spid="9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8C9DB463-7835-43AD-997D-5DBC866B6952}"/>
              </a:ext>
            </a:extLst>
          </p:cNvPr>
          <p:cNvSpPr txBox="1">
            <a:spLocks/>
          </p:cNvSpPr>
          <p:nvPr/>
        </p:nvSpPr>
        <p:spPr>
          <a:xfrm>
            <a:off x="4734339" y="327233"/>
            <a:ext cx="3435626" cy="6368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E.2 Mirrors</a:t>
            </a:r>
          </a:p>
        </p:txBody>
      </p:sp>
      <p:graphicFrame>
        <p:nvGraphicFramePr>
          <p:cNvPr id="7" name="Object 6">
            <a:extLst>
              <a:ext uri="{FF2B5EF4-FFF2-40B4-BE49-F238E27FC236}">
                <a16:creationId xmlns:a16="http://schemas.microsoft.com/office/drawing/2014/main" id="{F7407FAA-5A28-49CA-9DEC-665C1F369577}"/>
              </a:ext>
            </a:extLst>
          </p:cNvPr>
          <p:cNvGraphicFramePr>
            <a:graphicFrameLocks noChangeAspect="1"/>
          </p:cNvGraphicFramePr>
          <p:nvPr>
            <p:extLst>
              <p:ext uri="{D42A27DB-BD31-4B8C-83A1-F6EECF244321}">
                <p14:modId xmlns:p14="http://schemas.microsoft.com/office/powerpoint/2010/main" val="2503469115"/>
              </p:ext>
            </p:extLst>
          </p:nvPr>
        </p:nvGraphicFramePr>
        <p:xfrm>
          <a:off x="4707365" y="2473335"/>
          <a:ext cx="434975" cy="3938915"/>
        </p:xfrm>
        <a:graphic>
          <a:graphicData uri="http://schemas.openxmlformats.org/presentationml/2006/ole">
            <mc:AlternateContent xmlns:mc="http://schemas.openxmlformats.org/markup-compatibility/2006">
              <mc:Choice xmlns:v="urn:schemas-microsoft-com:vml" Requires="v">
                <p:oleObj spid="_x0000_s3306" name="Bitmap Image" r:id="rId4" imgW="434520" imgH="2369880" progId="Paint.Picture">
                  <p:embed/>
                </p:oleObj>
              </mc:Choice>
              <mc:Fallback>
                <p:oleObj name="Bitmap Image" r:id="rId4" imgW="434520" imgH="2369880" progId="Paint.Picture">
                  <p:embed/>
                  <p:pic>
                    <p:nvPicPr>
                      <p:cNvPr id="4" name="Object 3">
                        <a:extLst>
                          <a:ext uri="{FF2B5EF4-FFF2-40B4-BE49-F238E27FC236}">
                            <a16:creationId xmlns:a16="http://schemas.microsoft.com/office/drawing/2014/main" id="{DD2D2589-D71F-491D-976F-7A87942E22AC}"/>
                          </a:ext>
                        </a:extLst>
                      </p:cNvPr>
                      <p:cNvPicPr>
                        <a:picLocks noChangeAspect="1" noChangeArrowheads="1"/>
                      </p:cNvPicPr>
                      <p:nvPr/>
                    </p:nvPicPr>
                    <p:blipFill>
                      <a:blip r:embed="rId5"/>
                      <a:srcRect/>
                      <a:stretch>
                        <a:fillRect/>
                      </a:stretch>
                    </p:blipFill>
                    <p:spPr bwMode="auto">
                      <a:xfrm>
                        <a:off x="4707365" y="2473335"/>
                        <a:ext cx="434975" cy="3938915"/>
                      </a:xfrm>
                      <a:prstGeom prst="rect">
                        <a:avLst/>
                      </a:prstGeom>
                      <a:noFill/>
                    </p:spPr>
                  </p:pic>
                </p:oleObj>
              </mc:Fallback>
            </mc:AlternateContent>
          </a:graphicData>
        </a:graphic>
      </p:graphicFrame>
      <p:cxnSp>
        <p:nvCxnSpPr>
          <p:cNvPr id="9" name="Straight Connector 8">
            <a:extLst>
              <a:ext uri="{FF2B5EF4-FFF2-40B4-BE49-F238E27FC236}">
                <a16:creationId xmlns:a16="http://schemas.microsoft.com/office/drawing/2014/main" id="{B0ABD8CA-92F7-4624-A685-3D8912FBE7FB}"/>
              </a:ext>
            </a:extLst>
          </p:cNvPr>
          <p:cNvCxnSpPr>
            <a:cxnSpLocks/>
          </p:cNvCxnSpPr>
          <p:nvPr/>
        </p:nvCxnSpPr>
        <p:spPr>
          <a:xfrm flipH="1" flipV="1">
            <a:off x="975360" y="4451163"/>
            <a:ext cx="7144379" cy="1561"/>
          </a:xfrm>
          <a:prstGeom prst="line">
            <a:avLst/>
          </a:prstGeom>
          <a:ln w="19050"/>
        </p:spPr>
        <p:style>
          <a:lnRef idx="1">
            <a:schemeClr val="dk1"/>
          </a:lnRef>
          <a:fillRef idx="0">
            <a:schemeClr val="dk1"/>
          </a:fillRef>
          <a:effectRef idx="0">
            <a:schemeClr val="dk1"/>
          </a:effectRef>
          <a:fontRef idx="minor">
            <a:schemeClr val="tx1"/>
          </a:fontRef>
        </p:style>
      </p:cxnSp>
      <p:sp>
        <p:nvSpPr>
          <p:cNvPr id="11" name="Arrow: Up 10">
            <a:extLst>
              <a:ext uri="{FF2B5EF4-FFF2-40B4-BE49-F238E27FC236}">
                <a16:creationId xmlns:a16="http://schemas.microsoft.com/office/drawing/2014/main" id="{2723CFEF-0D24-40E1-88F6-BC511D1EF7C3}"/>
              </a:ext>
            </a:extLst>
          </p:cNvPr>
          <p:cNvSpPr/>
          <p:nvPr/>
        </p:nvSpPr>
        <p:spPr>
          <a:xfrm>
            <a:off x="1758697" y="3409121"/>
            <a:ext cx="347869" cy="1043603"/>
          </a:xfrm>
          <a:prstGeom prst="up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a:extLst>
              <a:ext uri="{FF2B5EF4-FFF2-40B4-BE49-F238E27FC236}">
                <a16:creationId xmlns:a16="http://schemas.microsoft.com/office/drawing/2014/main" id="{D32FEE8B-57C3-41DE-8B2B-92CBF03F5931}"/>
              </a:ext>
            </a:extLst>
          </p:cNvPr>
          <p:cNvCxnSpPr>
            <a:cxnSpLocks/>
            <a:stCxn id="11" idx="0"/>
          </p:cNvCxnSpPr>
          <p:nvPr/>
        </p:nvCxnSpPr>
        <p:spPr>
          <a:xfrm>
            <a:off x="1932632" y="3409121"/>
            <a:ext cx="2867439"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D70CD226-3F51-4B60-8F65-A03C155DD59B}"/>
              </a:ext>
            </a:extLst>
          </p:cNvPr>
          <p:cNvCxnSpPr>
            <a:cxnSpLocks/>
          </p:cNvCxnSpPr>
          <p:nvPr/>
        </p:nvCxnSpPr>
        <p:spPr>
          <a:xfrm flipH="1">
            <a:off x="562687" y="3462129"/>
            <a:ext cx="4237384"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83DC4BA-E420-4A3C-AE38-F80DBB8B0DEC}"/>
              </a:ext>
            </a:extLst>
          </p:cNvPr>
          <p:cNvCxnSpPr>
            <a:stCxn id="11" idx="0"/>
          </p:cNvCxnSpPr>
          <p:nvPr/>
        </p:nvCxnSpPr>
        <p:spPr>
          <a:xfrm>
            <a:off x="1932632" y="3409121"/>
            <a:ext cx="2960203" cy="1043603"/>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F83880BB-88C7-4821-B58F-2EAD82EF5709}"/>
              </a:ext>
            </a:extLst>
          </p:cNvPr>
          <p:cNvCxnSpPr>
            <a:cxnSpLocks/>
          </p:cNvCxnSpPr>
          <p:nvPr/>
        </p:nvCxnSpPr>
        <p:spPr>
          <a:xfrm flipH="1">
            <a:off x="556947" y="4452724"/>
            <a:ext cx="4324354" cy="1639956"/>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FFA14C7-0F9D-4B16-9106-81BC6B8FA0E3}"/>
              </a:ext>
            </a:extLst>
          </p:cNvPr>
          <p:cNvCxnSpPr>
            <a:cxnSpLocks/>
          </p:cNvCxnSpPr>
          <p:nvPr/>
        </p:nvCxnSpPr>
        <p:spPr>
          <a:xfrm flipV="1">
            <a:off x="4892835" y="3409121"/>
            <a:ext cx="2866296" cy="1043603"/>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3048B219-1466-4F03-AEE3-35DEB797B231}"/>
              </a:ext>
            </a:extLst>
          </p:cNvPr>
          <p:cNvCxnSpPr/>
          <p:nvPr/>
        </p:nvCxnSpPr>
        <p:spPr>
          <a:xfrm>
            <a:off x="4800071" y="3462129"/>
            <a:ext cx="3021495" cy="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2" name="Arrow: Up 31">
            <a:extLst>
              <a:ext uri="{FF2B5EF4-FFF2-40B4-BE49-F238E27FC236}">
                <a16:creationId xmlns:a16="http://schemas.microsoft.com/office/drawing/2014/main" id="{7ACC72F2-AB5D-4783-BC7E-85CC16B60B0E}"/>
              </a:ext>
            </a:extLst>
          </p:cNvPr>
          <p:cNvSpPr/>
          <p:nvPr/>
        </p:nvSpPr>
        <p:spPr>
          <a:xfrm>
            <a:off x="7430429" y="3458821"/>
            <a:ext cx="347869" cy="993903"/>
          </a:xfrm>
          <a:prstGeom prst="upArrow">
            <a:avLst/>
          </a:prstGeom>
          <a:solidFill>
            <a:schemeClr val="accent3"/>
          </a:solid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Connector 35">
            <a:extLst>
              <a:ext uri="{FF2B5EF4-FFF2-40B4-BE49-F238E27FC236}">
                <a16:creationId xmlns:a16="http://schemas.microsoft.com/office/drawing/2014/main" id="{26DCF58F-6A1E-485A-A4D9-39C6E28180DC}"/>
              </a:ext>
            </a:extLst>
          </p:cNvPr>
          <p:cNvCxnSpPr>
            <a:cxnSpLocks/>
          </p:cNvCxnSpPr>
          <p:nvPr/>
        </p:nvCxnSpPr>
        <p:spPr>
          <a:xfrm>
            <a:off x="1906287" y="4522119"/>
            <a:ext cx="2914852"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00B3A426-74A6-4523-9782-FB20067A5375}"/>
              </a:ext>
            </a:extLst>
          </p:cNvPr>
          <p:cNvCxnSpPr>
            <a:cxnSpLocks/>
          </p:cNvCxnSpPr>
          <p:nvPr/>
        </p:nvCxnSpPr>
        <p:spPr>
          <a:xfrm>
            <a:off x="1906287" y="4456038"/>
            <a:ext cx="0" cy="127940"/>
          </a:xfrm>
          <a:prstGeom prst="line">
            <a:avLst/>
          </a:prstGeom>
          <a:ln w="19050"/>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59ABBDD0-2C46-404B-BB45-0BE982EBC34C}"/>
              </a:ext>
            </a:extLst>
          </p:cNvPr>
          <p:cNvCxnSpPr/>
          <p:nvPr/>
        </p:nvCxnSpPr>
        <p:spPr>
          <a:xfrm>
            <a:off x="4821825" y="4486532"/>
            <a:ext cx="0" cy="137173"/>
          </a:xfrm>
          <a:prstGeom prst="line">
            <a:avLst/>
          </a:prstGeom>
          <a:ln w="19050"/>
        </p:spPr>
        <p:style>
          <a:lnRef idx="1">
            <a:schemeClr val="dk1"/>
          </a:lnRef>
          <a:fillRef idx="0">
            <a:schemeClr val="dk1"/>
          </a:fillRef>
          <a:effectRef idx="0">
            <a:schemeClr val="dk1"/>
          </a:effectRef>
          <a:fontRef idx="minor">
            <a:schemeClr val="tx1"/>
          </a:fontRef>
        </p:style>
      </p:cxnSp>
      <p:sp>
        <p:nvSpPr>
          <p:cNvPr id="39" name="TextBox 38">
            <a:extLst>
              <a:ext uri="{FF2B5EF4-FFF2-40B4-BE49-F238E27FC236}">
                <a16:creationId xmlns:a16="http://schemas.microsoft.com/office/drawing/2014/main" id="{9865AAAC-8FE2-44AB-9738-BB6BA4E96D96}"/>
              </a:ext>
            </a:extLst>
          </p:cNvPr>
          <p:cNvSpPr txBox="1"/>
          <p:nvPr/>
        </p:nvSpPr>
        <p:spPr>
          <a:xfrm>
            <a:off x="3091411" y="4396402"/>
            <a:ext cx="457176" cy="523220"/>
          </a:xfrm>
          <a:prstGeom prst="rect">
            <a:avLst/>
          </a:prstGeom>
          <a:noFill/>
        </p:spPr>
        <p:txBody>
          <a:bodyPr wrap="none" rtlCol="0">
            <a:spAutoFit/>
          </a:bodyPr>
          <a:lstStyle/>
          <a:p>
            <a:r>
              <a:rPr lang="en-US" sz="2800" dirty="0"/>
              <a:t>x</a:t>
            </a:r>
            <a:r>
              <a:rPr lang="en-US" sz="2800" baseline="-25000" dirty="0"/>
              <a:t>o</a:t>
            </a:r>
            <a:endParaRPr lang="en-US" dirty="0"/>
          </a:p>
        </p:txBody>
      </p:sp>
      <p:sp>
        <p:nvSpPr>
          <p:cNvPr id="42" name="TextBox 41">
            <a:extLst>
              <a:ext uri="{FF2B5EF4-FFF2-40B4-BE49-F238E27FC236}">
                <a16:creationId xmlns:a16="http://schemas.microsoft.com/office/drawing/2014/main" id="{8C5588A4-3CD8-48B9-A100-A48DF9CF8B5E}"/>
              </a:ext>
            </a:extLst>
          </p:cNvPr>
          <p:cNvSpPr txBox="1"/>
          <p:nvPr/>
        </p:nvSpPr>
        <p:spPr>
          <a:xfrm>
            <a:off x="1165504" y="3631511"/>
            <a:ext cx="500458" cy="523220"/>
          </a:xfrm>
          <a:prstGeom prst="rect">
            <a:avLst/>
          </a:prstGeom>
          <a:noFill/>
        </p:spPr>
        <p:txBody>
          <a:bodyPr wrap="none" rtlCol="0">
            <a:spAutoFit/>
          </a:bodyPr>
          <a:lstStyle/>
          <a:p>
            <a:r>
              <a:rPr lang="en-US" sz="2800" dirty="0"/>
              <a:t>h</a:t>
            </a:r>
            <a:r>
              <a:rPr lang="en-US" sz="2800" baseline="-25000" dirty="0"/>
              <a:t>o</a:t>
            </a:r>
            <a:endParaRPr lang="en-US" dirty="0"/>
          </a:p>
        </p:txBody>
      </p:sp>
      <p:cxnSp>
        <p:nvCxnSpPr>
          <p:cNvPr id="43" name="Straight Connector 42">
            <a:extLst>
              <a:ext uri="{FF2B5EF4-FFF2-40B4-BE49-F238E27FC236}">
                <a16:creationId xmlns:a16="http://schemas.microsoft.com/office/drawing/2014/main" id="{68B3B44F-A197-4148-B504-D3D7368D786E}"/>
              </a:ext>
            </a:extLst>
          </p:cNvPr>
          <p:cNvCxnSpPr>
            <a:cxnSpLocks/>
          </p:cNvCxnSpPr>
          <p:nvPr/>
        </p:nvCxnSpPr>
        <p:spPr>
          <a:xfrm rot="16200000">
            <a:off x="1637978" y="4375891"/>
            <a:ext cx="0" cy="137173"/>
          </a:xfrm>
          <a:prstGeom prst="line">
            <a:avLst/>
          </a:prstGeom>
          <a:ln w="25400"/>
        </p:spPr>
        <p:style>
          <a:lnRef idx="3">
            <a:schemeClr val="dk1"/>
          </a:lnRef>
          <a:fillRef idx="0">
            <a:schemeClr val="dk1"/>
          </a:fillRef>
          <a:effectRef idx="2">
            <a:schemeClr val="dk1"/>
          </a:effectRef>
          <a:fontRef idx="minor">
            <a:schemeClr val="tx1"/>
          </a:fontRef>
        </p:style>
      </p:cxnSp>
      <p:cxnSp>
        <p:nvCxnSpPr>
          <p:cNvPr id="44" name="Straight Connector 43">
            <a:extLst>
              <a:ext uri="{FF2B5EF4-FFF2-40B4-BE49-F238E27FC236}">
                <a16:creationId xmlns:a16="http://schemas.microsoft.com/office/drawing/2014/main" id="{64B15CBA-57B3-402B-BD6E-A4B21B77D5A2}"/>
              </a:ext>
            </a:extLst>
          </p:cNvPr>
          <p:cNvCxnSpPr>
            <a:cxnSpLocks/>
          </p:cNvCxnSpPr>
          <p:nvPr/>
        </p:nvCxnSpPr>
        <p:spPr>
          <a:xfrm>
            <a:off x="1634340" y="3484726"/>
            <a:ext cx="0" cy="939662"/>
          </a:xfrm>
          <a:prstGeom prst="line">
            <a:avLst/>
          </a:prstGeom>
          <a:ln w="25400"/>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3F72F4ED-C654-4921-98A4-8E8D74BA8F86}"/>
              </a:ext>
            </a:extLst>
          </p:cNvPr>
          <p:cNvCxnSpPr>
            <a:cxnSpLocks/>
          </p:cNvCxnSpPr>
          <p:nvPr/>
        </p:nvCxnSpPr>
        <p:spPr>
          <a:xfrm flipV="1">
            <a:off x="1579121" y="3474577"/>
            <a:ext cx="110439" cy="1576"/>
          </a:xfrm>
          <a:prstGeom prst="line">
            <a:avLst/>
          </a:prstGeom>
          <a:ln w="25400"/>
        </p:spPr>
        <p:style>
          <a:lnRef idx="1">
            <a:schemeClr val="dk1"/>
          </a:lnRef>
          <a:fillRef idx="0">
            <a:schemeClr val="dk1"/>
          </a:fillRef>
          <a:effectRef idx="0">
            <a:schemeClr val="dk1"/>
          </a:effectRef>
          <a:fontRef idx="minor">
            <a:schemeClr val="tx1"/>
          </a:fontRef>
        </p:style>
      </p:cxnSp>
      <p:sp>
        <p:nvSpPr>
          <p:cNvPr id="48" name="TextBox 47">
            <a:extLst>
              <a:ext uri="{FF2B5EF4-FFF2-40B4-BE49-F238E27FC236}">
                <a16:creationId xmlns:a16="http://schemas.microsoft.com/office/drawing/2014/main" id="{458A51AA-18A8-4044-BBB3-4CA8C96933A9}"/>
              </a:ext>
            </a:extLst>
          </p:cNvPr>
          <p:cNvSpPr txBox="1"/>
          <p:nvPr/>
        </p:nvSpPr>
        <p:spPr>
          <a:xfrm>
            <a:off x="5784759" y="4079403"/>
            <a:ext cx="1405641" cy="369332"/>
          </a:xfrm>
          <a:prstGeom prst="rect">
            <a:avLst/>
          </a:prstGeom>
          <a:noFill/>
        </p:spPr>
        <p:txBody>
          <a:bodyPr wrap="none" rtlCol="0">
            <a:spAutoFit/>
          </a:bodyPr>
          <a:lstStyle/>
          <a:p>
            <a:r>
              <a:rPr lang="en-US" dirty="0"/>
              <a:t>principle axis</a:t>
            </a:r>
          </a:p>
        </p:txBody>
      </p:sp>
      <p:cxnSp>
        <p:nvCxnSpPr>
          <p:cNvPr id="49" name="Straight Connector 48">
            <a:extLst>
              <a:ext uri="{FF2B5EF4-FFF2-40B4-BE49-F238E27FC236}">
                <a16:creationId xmlns:a16="http://schemas.microsoft.com/office/drawing/2014/main" id="{3CFB679F-6048-4461-A1A0-EF88D31EA479}"/>
              </a:ext>
            </a:extLst>
          </p:cNvPr>
          <p:cNvCxnSpPr/>
          <p:nvPr/>
        </p:nvCxnSpPr>
        <p:spPr>
          <a:xfrm>
            <a:off x="4819183" y="4477541"/>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50" name="Straight Connector 49">
            <a:extLst>
              <a:ext uri="{FF2B5EF4-FFF2-40B4-BE49-F238E27FC236}">
                <a16:creationId xmlns:a16="http://schemas.microsoft.com/office/drawing/2014/main" id="{4BDB4F8F-DC57-4624-9E93-433BD4A4CC6C}"/>
              </a:ext>
            </a:extLst>
          </p:cNvPr>
          <p:cNvCxnSpPr>
            <a:cxnSpLocks/>
          </p:cNvCxnSpPr>
          <p:nvPr/>
        </p:nvCxnSpPr>
        <p:spPr>
          <a:xfrm>
            <a:off x="4868594" y="4519674"/>
            <a:ext cx="2735769" cy="10273"/>
          </a:xfrm>
          <a:prstGeom prst="line">
            <a:avLst/>
          </a:prstGeom>
          <a:ln w="19050"/>
        </p:spPr>
        <p:style>
          <a:lnRef idx="1">
            <a:schemeClr val="dk1"/>
          </a:lnRef>
          <a:fillRef idx="0">
            <a:schemeClr val="dk1"/>
          </a:fillRef>
          <a:effectRef idx="0">
            <a:schemeClr val="dk1"/>
          </a:effectRef>
          <a:fontRef idx="minor">
            <a:schemeClr val="tx1"/>
          </a:fontRef>
        </p:style>
      </p:cxnSp>
      <p:cxnSp>
        <p:nvCxnSpPr>
          <p:cNvPr id="51" name="Straight Connector 50">
            <a:extLst>
              <a:ext uri="{FF2B5EF4-FFF2-40B4-BE49-F238E27FC236}">
                <a16:creationId xmlns:a16="http://schemas.microsoft.com/office/drawing/2014/main" id="{863578A9-995B-4A79-9CB2-CBDD6DAE8AA5}"/>
              </a:ext>
            </a:extLst>
          </p:cNvPr>
          <p:cNvCxnSpPr>
            <a:cxnSpLocks/>
          </p:cNvCxnSpPr>
          <p:nvPr/>
        </p:nvCxnSpPr>
        <p:spPr>
          <a:xfrm>
            <a:off x="4868594" y="4463398"/>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719BDA1F-3847-410F-A4D0-7602465809A8}"/>
              </a:ext>
            </a:extLst>
          </p:cNvPr>
          <p:cNvCxnSpPr>
            <a:cxnSpLocks/>
          </p:cNvCxnSpPr>
          <p:nvPr/>
        </p:nvCxnSpPr>
        <p:spPr>
          <a:xfrm>
            <a:off x="7626885" y="4458231"/>
            <a:ext cx="0" cy="137173"/>
          </a:xfrm>
          <a:prstGeom prst="line">
            <a:avLst/>
          </a:prstGeom>
          <a:ln w="19050"/>
        </p:spPr>
        <p:style>
          <a:lnRef idx="1">
            <a:schemeClr val="dk1"/>
          </a:lnRef>
          <a:fillRef idx="0">
            <a:schemeClr val="dk1"/>
          </a:fillRef>
          <a:effectRef idx="0">
            <a:schemeClr val="dk1"/>
          </a:effectRef>
          <a:fontRef idx="minor">
            <a:schemeClr val="tx1"/>
          </a:fontRef>
        </p:style>
      </p:cxnSp>
      <p:sp>
        <p:nvSpPr>
          <p:cNvPr id="53" name="Rectangle 52">
            <a:extLst>
              <a:ext uri="{FF2B5EF4-FFF2-40B4-BE49-F238E27FC236}">
                <a16:creationId xmlns:a16="http://schemas.microsoft.com/office/drawing/2014/main" id="{EC76CDB2-49AF-4E7B-8FAB-36A00AC4E07D}"/>
              </a:ext>
            </a:extLst>
          </p:cNvPr>
          <p:cNvSpPr/>
          <p:nvPr/>
        </p:nvSpPr>
        <p:spPr>
          <a:xfrm>
            <a:off x="5984222" y="4396402"/>
            <a:ext cx="394660" cy="523220"/>
          </a:xfrm>
          <a:prstGeom prst="rect">
            <a:avLst/>
          </a:prstGeom>
        </p:spPr>
        <p:txBody>
          <a:bodyPr wrap="none">
            <a:spAutoFit/>
          </a:bodyPr>
          <a:lstStyle/>
          <a:p>
            <a:r>
              <a:rPr lang="en-US" sz="2800" dirty="0"/>
              <a:t>x</a:t>
            </a:r>
            <a:r>
              <a:rPr lang="en-US" sz="2800" baseline="-25000" dirty="0"/>
              <a:t>i</a:t>
            </a:r>
            <a:endParaRPr lang="en-US" dirty="0"/>
          </a:p>
        </p:txBody>
      </p:sp>
      <p:cxnSp>
        <p:nvCxnSpPr>
          <p:cNvPr id="55" name="Straight Connector 54">
            <a:extLst>
              <a:ext uri="{FF2B5EF4-FFF2-40B4-BE49-F238E27FC236}">
                <a16:creationId xmlns:a16="http://schemas.microsoft.com/office/drawing/2014/main" id="{0BB93940-A3AB-4447-AE5C-BFE9E7A3BB2B}"/>
              </a:ext>
            </a:extLst>
          </p:cNvPr>
          <p:cNvCxnSpPr>
            <a:cxnSpLocks/>
          </p:cNvCxnSpPr>
          <p:nvPr/>
        </p:nvCxnSpPr>
        <p:spPr>
          <a:xfrm rot="16200000">
            <a:off x="7860604" y="4369409"/>
            <a:ext cx="0" cy="137173"/>
          </a:xfrm>
          <a:prstGeom prst="line">
            <a:avLst/>
          </a:prstGeom>
          <a:ln/>
        </p:spPr>
        <p:style>
          <a:lnRef idx="3">
            <a:schemeClr val="dk1"/>
          </a:lnRef>
          <a:fillRef idx="0">
            <a:schemeClr val="dk1"/>
          </a:fillRef>
          <a:effectRef idx="2">
            <a:schemeClr val="dk1"/>
          </a:effectRef>
          <a:fontRef idx="minor">
            <a:schemeClr val="tx1"/>
          </a:fontRef>
        </p:style>
      </p:cxnSp>
      <p:cxnSp>
        <p:nvCxnSpPr>
          <p:cNvPr id="56" name="Straight Connector 55">
            <a:extLst>
              <a:ext uri="{FF2B5EF4-FFF2-40B4-BE49-F238E27FC236}">
                <a16:creationId xmlns:a16="http://schemas.microsoft.com/office/drawing/2014/main" id="{CCE17188-38D1-4FCB-9406-967B8A760770}"/>
              </a:ext>
            </a:extLst>
          </p:cNvPr>
          <p:cNvCxnSpPr>
            <a:cxnSpLocks/>
          </p:cNvCxnSpPr>
          <p:nvPr/>
        </p:nvCxnSpPr>
        <p:spPr>
          <a:xfrm>
            <a:off x="7860604" y="3484726"/>
            <a:ext cx="10056" cy="966437"/>
          </a:xfrm>
          <a:prstGeom prst="line">
            <a:avLst/>
          </a:prstGeom>
          <a:ln w="25400"/>
        </p:spPr>
        <p:style>
          <a:lnRef idx="1">
            <a:schemeClr val="dk1"/>
          </a:lnRef>
          <a:fillRef idx="0">
            <a:schemeClr val="dk1"/>
          </a:fillRef>
          <a:effectRef idx="0">
            <a:schemeClr val="dk1"/>
          </a:effectRef>
          <a:fontRef idx="minor">
            <a:schemeClr val="tx1"/>
          </a:fontRef>
        </p:style>
      </p:cxnSp>
      <p:cxnSp>
        <p:nvCxnSpPr>
          <p:cNvPr id="57" name="Straight Connector 56">
            <a:extLst>
              <a:ext uri="{FF2B5EF4-FFF2-40B4-BE49-F238E27FC236}">
                <a16:creationId xmlns:a16="http://schemas.microsoft.com/office/drawing/2014/main" id="{2A60F39C-205E-4B7F-982A-62AF8C3597AF}"/>
              </a:ext>
            </a:extLst>
          </p:cNvPr>
          <p:cNvCxnSpPr>
            <a:cxnSpLocks/>
          </p:cNvCxnSpPr>
          <p:nvPr/>
        </p:nvCxnSpPr>
        <p:spPr>
          <a:xfrm flipV="1">
            <a:off x="7796166" y="3462819"/>
            <a:ext cx="110439" cy="1576"/>
          </a:xfrm>
          <a:prstGeom prst="line">
            <a:avLst/>
          </a:prstGeom>
          <a:ln w="25400"/>
        </p:spPr>
        <p:style>
          <a:lnRef idx="1">
            <a:schemeClr val="dk1"/>
          </a:lnRef>
          <a:fillRef idx="0">
            <a:schemeClr val="dk1"/>
          </a:fillRef>
          <a:effectRef idx="0">
            <a:schemeClr val="dk1"/>
          </a:effectRef>
          <a:fontRef idx="minor">
            <a:schemeClr val="tx1"/>
          </a:fontRef>
        </p:style>
      </p:cxnSp>
      <p:sp>
        <p:nvSpPr>
          <p:cNvPr id="60" name="TextBox 59">
            <a:extLst>
              <a:ext uri="{FF2B5EF4-FFF2-40B4-BE49-F238E27FC236}">
                <a16:creationId xmlns:a16="http://schemas.microsoft.com/office/drawing/2014/main" id="{B7E06A8F-8F34-406D-BD42-F7EBAFD5904A}"/>
              </a:ext>
            </a:extLst>
          </p:cNvPr>
          <p:cNvSpPr txBox="1"/>
          <p:nvPr/>
        </p:nvSpPr>
        <p:spPr>
          <a:xfrm>
            <a:off x="7878519" y="3717355"/>
            <a:ext cx="428322" cy="523220"/>
          </a:xfrm>
          <a:prstGeom prst="rect">
            <a:avLst/>
          </a:prstGeom>
          <a:noFill/>
        </p:spPr>
        <p:txBody>
          <a:bodyPr wrap="none" rtlCol="0">
            <a:spAutoFit/>
          </a:bodyPr>
          <a:lstStyle/>
          <a:p>
            <a:r>
              <a:rPr lang="en-US" sz="2800" dirty="0"/>
              <a:t>h</a:t>
            </a:r>
            <a:r>
              <a:rPr lang="en-US" sz="2800" baseline="-25000" dirty="0"/>
              <a:t>i</a:t>
            </a:r>
            <a:endParaRPr lang="en-US" dirty="0"/>
          </a:p>
        </p:txBody>
      </p:sp>
      <p:sp>
        <p:nvSpPr>
          <p:cNvPr id="61" name="TextBox 60">
            <a:extLst>
              <a:ext uri="{FF2B5EF4-FFF2-40B4-BE49-F238E27FC236}">
                <a16:creationId xmlns:a16="http://schemas.microsoft.com/office/drawing/2014/main" id="{4BE53C7E-A58F-4141-BD3A-35B1F88F2CAA}"/>
              </a:ext>
            </a:extLst>
          </p:cNvPr>
          <p:cNvSpPr txBox="1"/>
          <p:nvPr/>
        </p:nvSpPr>
        <p:spPr>
          <a:xfrm>
            <a:off x="8897882" y="2609844"/>
            <a:ext cx="2273571" cy="338554"/>
          </a:xfrm>
          <a:prstGeom prst="rect">
            <a:avLst/>
          </a:prstGeom>
          <a:noFill/>
        </p:spPr>
        <p:txBody>
          <a:bodyPr wrap="none" rtlCol="0">
            <a:spAutoFit/>
          </a:bodyPr>
          <a:lstStyle/>
          <a:p>
            <a:r>
              <a:rPr lang="en-US" sz="1600" dirty="0"/>
              <a:t>It’s clear that h</a:t>
            </a:r>
            <a:r>
              <a:rPr lang="en-US" sz="1600" baseline="-25000" dirty="0"/>
              <a:t>i</a:t>
            </a:r>
            <a:r>
              <a:rPr lang="en-US" sz="1600" dirty="0"/>
              <a:t> = h</a:t>
            </a:r>
            <a:r>
              <a:rPr lang="en-US" sz="1600" baseline="-25000" dirty="0"/>
              <a:t>o</a:t>
            </a:r>
            <a:r>
              <a:rPr lang="en-US" sz="1600" dirty="0"/>
              <a:t>.  So, </a:t>
            </a:r>
          </a:p>
        </p:txBody>
      </p:sp>
      <p:graphicFrame>
        <p:nvGraphicFramePr>
          <p:cNvPr id="63" name="Object 62">
            <a:extLst>
              <a:ext uri="{FF2B5EF4-FFF2-40B4-BE49-F238E27FC236}">
                <a16:creationId xmlns:a16="http://schemas.microsoft.com/office/drawing/2014/main" id="{A086EBD8-CDF6-481C-92B1-6BD6ED552FCF}"/>
              </a:ext>
            </a:extLst>
          </p:cNvPr>
          <p:cNvGraphicFramePr>
            <a:graphicFrameLocks noChangeAspect="1"/>
          </p:cNvGraphicFramePr>
          <p:nvPr>
            <p:extLst>
              <p:ext uri="{D42A27DB-BD31-4B8C-83A1-F6EECF244321}">
                <p14:modId xmlns:p14="http://schemas.microsoft.com/office/powerpoint/2010/main" val="1248149587"/>
              </p:ext>
            </p:extLst>
          </p:nvPr>
        </p:nvGraphicFramePr>
        <p:xfrm>
          <a:off x="8983728" y="3062288"/>
          <a:ext cx="1130300" cy="736600"/>
        </p:xfrm>
        <a:graphic>
          <a:graphicData uri="http://schemas.openxmlformats.org/presentationml/2006/ole">
            <mc:AlternateContent xmlns:mc="http://schemas.openxmlformats.org/markup-compatibility/2006">
              <mc:Choice xmlns:v="urn:schemas-microsoft-com:vml" Requires="v">
                <p:oleObj spid="_x0000_s3307" name="Equation" r:id="rId6" imgW="660240" imgH="431640" progId="Equation.DSMT4">
                  <p:embed/>
                </p:oleObj>
              </mc:Choice>
              <mc:Fallback>
                <p:oleObj name="Equation" r:id="rId6" imgW="660240" imgH="431640" progId="Equation.DSMT4">
                  <p:embed/>
                  <p:pic>
                    <p:nvPicPr>
                      <p:cNvPr id="0" name=""/>
                      <p:cNvPicPr/>
                      <p:nvPr/>
                    </p:nvPicPr>
                    <p:blipFill>
                      <a:blip r:embed="rId7"/>
                      <a:stretch>
                        <a:fillRect/>
                      </a:stretch>
                    </p:blipFill>
                    <p:spPr>
                      <a:xfrm>
                        <a:off x="8983728" y="3062288"/>
                        <a:ext cx="1130300" cy="736600"/>
                      </a:xfrm>
                      <a:prstGeom prst="rect">
                        <a:avLst/>
                      </a:prstGeom>
                      <a:solidFill>
                        <a:srgbClr val="CCFFCC"/>
                      </a:solidFill>
                    </p:spPr>
                  </p:pic>
                </p:oleObj>
              </mc:Fallback>
            </mc:AlternateContent>
          </a:graphicData>
        </a:graphic>
      </p:graphicFrame>
      <p:sp>
        <p:nvSpPr>
          <p:cNvPr id="64" name="TextBox 63">
            <a:extLst>
              <a:ext uri="{FF2B5EF4-FFF2-40B4-BE49-F238E27FC236}">
                <a16:creationId xmlns:a16="http://schemas.microsoft.com/office/drawing/2014/main" id="{44251E00-7041-438C-B90B-C6A583FAEA20}"/>
              </a:ext>
            </a:extLst>
          </p:cNvPr>
          <p:cNvSpPr txBox="1"/>
          <p:nvPr/>
        </p:nvSpPr>
        <p:spPr>
          <a:xfrm>
            <a:off x="8897882" y="3929779"/>
            <a:ext cx="2812501" cy="861774"/>
          </a:xfrm>
          <a:prstGeom prst="rect">
            <a:avLst/>
          </a:prstGeom>
          <a:noFill/>
        </p:spPr>
        <p:txBody>
          <a:bodyPr wrap="none" rtlCol="0">
            <a:spAutoFit/>
          </a:bodyPr>
          <a:lstStyle/>
          <a:p>
            <a:r>
              <a:rPr lang="en-US" sz="1600" dirty="0"/>
              <a:t>And since the angles are equal, </a:t>
            </a:r>
          </a:p>
          <a:p>
            <a:r>
              <a:rPr lang="en-US" sz="1600" dirty="0"/>
              <a:t>and the heights are equal, the </a:t>
            </a:r>
          </a:p>
          <a:p>
            <a:r>
              <a:rPr lang="en-US" sz="1600" dirty="0"/>
              <a:t>distances are equal:</a:t>
            </a:r>
          </a:p>
        </p:txBody>
      </p:sp>
      <p:cxnSp>
        <p:nvCxnSpPr>
          <p:cNvPr id="65" name="Straight Connector 64">
            <a:extLst>
              <a:ext uri="{FF2B5EF4-FFF2-40B4-BE49-F238E27FC236}">
                <a16:creationId xmlns:a16="http://schemas.microsoft.com/office/drawing/2014/main" id="{B9DB13CF-0AD7-4A16-85AB-9CA92737FE09}"/>
              </a:ext>
            </a:extLst>
          </p:cNvPr>
          <p:cNvCxnSpPr>
            <a:cxnSpLocks/>
          </p:cNvCxnSpPr>
          <p:nvPr/>
        </p:nvCxnSpPr>
        <p:spPr>
          <a:xfrm flipV="1">
            <a:off x="530681" y="1502216"/>
            <a:ext cx="8097560" cy="23759"/>
          </a:xfrm>
          <a:prstGeom prst="line">
            <a:avLst/>
          </a:prstGeom>
          <a:ln w="19050">
            <a:prstDash val="sysDash"/>
          </a:ln>
        </p:spPr>
        <p:style>
          <a:lnRef idx="2">
            <a:schemeClr val="dk1"/>
          </a:lnRef>
          <a:fillRef idx="0">
            <a:schemeClr val="dk1"/>
          </a:fillRef>
          <a:effectRef idx="1">
            <a:schemeClr val="dk1"/>
          </a:effectRef>
          <a:fontRef idx="minor">
            <a:schemeClr val="tx1"/>
          </a:fontRef>
        </p:style>
      </p:cxnSp>
      <p:cxnSp>
        <p:nvCxnSpPr>
          <p:cNvPr id="66" name="Straight Connector 65">
            <a:extLst>
              <a:ext uri="{FF2B5EF4-FFF2-40B4-BE49-F238E27FC236}">
                <a16:creationId xmlns:a16="http://schemas.microsoft.com/office/drawing/2014/main" id="{DF81CB9F-D1FB-473F-8BC4-6CF4B93956C0}"/>
              </a:ext>
            </a:extLst>
          </p:cNvPr>
          <p:cNvCxnSpPr>
            <a:cxnSpLocks/>
          </p:cNvCxnSpPr>
          <p:nvPr/>
        </p:nvCxnSpPr>
        <p:spPr>
          <a:xfrm>
            <a:off x="4787712" y="1360893"/>
            <a:ext cx="0" cy="333321"/>
          </a:xfrm>
          <a:prstGeom prst="line">
            <a:avLst/>
          </a:prstGeom>
          <a:ln w="19050"/>
        </p:spPr>
        <p:style>
          <a:lnRef idx="1">
            <a:schemeClr val="dk1"/>
          </a:lnRef>
          <a:fillRef idx="0">
            <a:schemeClr val="dk1"/>
          </a:fillRef>
          <a:effectRef idx="0">
            <a:schemeClr val="dk1"/>
          </a:effectRef>
          <a:fontRef idx="minor">
            <a:schemeClr val="tx1"/>
          </a:fontRef>
        </p:style>
      </p:cxnSp>
      <p:sp>
        <p:nvSpPr>
          <p:cNvPr id="71" name="Arc 70">
            <a:extLst>
              <a:ext uri="{FF2B5EF4-FFF2-40B4-BE49-F238E27FC236}">
                <a16:creationId xmlns:a16="http://schemas.microsoft.com/office/drawing/2014/main" id="{A8321C05-0359-4594-86AF-2D99F134FABC}"/>
              </a:ext>
            </a:extLst>
          </p:cNvPr>
          <p:cNvSpPr/>
          <p:nvPr/>
        </p:nvSpPr>
        <p:spPr>
          <a:xfrm rot="12537358">
            <a:off x="4323209" y="4024841"/>
            <a:ext cx="256267" cy="486358"/>
          </a:xfrm>
          <a:prstGeom prst="arc">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72" name="Arc 71">
            <a:extLst>
              <a:ext uri="{FF2B5EF4-FFF2-40B4-BE49-F238E27FC236}">
                <a16:creationId xmlns:a16="http://schemas.microsoft.com/office/drawing/2014/main" id="{4F5EA516-3888-4045-93D3-6ECEE9EE50B1}"/>
              </a:ext>
            </a:extLst>
          </p:cNvPr>
          <p:cNvSpPr/>
          <p:nvPr/>
        </p:nvSpPr>
        <p:spPr>
          <a:xfrm rot="11414174">
            <a:off x="4195224" y="4209546"/>
            <a:ext cx="256267" cy="486358"/>
          </a:xfrm>
          <a:prstGeom prst="arc">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73" name="Arc 72">
            <a:extLst>
              <a:ext uri="{FF2B5EF4-FFF2-40B4-BE49-F238E27FC236}">
                <a16:creationId xmlns:a16="http://schemas.microsoft.com/office/drawing/2014/main" id="{0586115C-D1B3-44E5-A2EC-848003D558B1}"/>
              </a:ext>
            </a:extLst>
          </p:cNvPr>
          <p:cNvSpPr/>
          <p:nvPr/>
        </p:nvSpPr>
        <p:spPr>
          <a:xfrm rot="668671">
            <a:off x="5204506" y="4243352"/>
            <a:ext cx="256267" cy="486358"/>
          </a:xfrm>
          <a:prstGeom prst="arc">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aphicFrame>
        <p:nvGraphicFramePr>
          <p:cNvPr id="74" name="Object 73">
            <a:extLst>
              <a:ext uri="{FF2B5EF4-FFF2-40B4-BE49-F238E27FC236}">
                <a16:creationId xmlns:a16="http://schemas.microsoft.com/office/drawing/2014/main" id="{90E8F3AD-5246-43D9-9C53-295748E49E7C}"/>
              </a:ext>
            </a:extLst>
          </p:cNvPr>
          <p:cNvGraphicFramePr>
            <a:graphicFrameLocks noChangeAspect="1"/>
          </p:cNvGraphicFramePr>
          <p:nvPr>
            <p:extLst>
              <p:ext uri="{D42A27DB-BD31-4B8C-83A1-F6EECF244321}">
                <p14:modId xmlns:p14="http://schemas.microsoft.com/office/powerpoint/2010/main" val="2029718238"/>
              </p:ext>
            </p:extLst>
          </p:nvPr>
        </p:nvGraphicFramePr>
        <p:xfrm>
          <a:off x="4008802" y="4187271"/>
          <a:ext cx="204857" cy="243716"/>
        </p:xfrm>
        <a:graphic>
          <a:graphicData uri="http://schemas.openxmlformats.org/presentationml/2006/ole">
            <mc:AlternateContent xmlns:mc="http://schemas.openxmlformats.org/markup-compatibility/2006">
              <mc:Choice xmlns:v="urn:schemas-microsoft-com:vml" Requires="v">
                <p:oleObj spid="_x0000_s3308" name="Equation" r:id="rId8" imgW="126720" imgH="177480" progId="Equation.DSMT4">
                  <p:embed/>
                </p:oleObj>
              </mc:Choice>
              <mc:Fallback>
                <p:oleObj name="Equation" r:id="rId8" imgW="126720" imgH="177480" progId="Equation.DSMT4">
                  <p:embed/>
                  <p:pic>
                    <p:nvPicPr>
                      <p:cNvPr id="0" name=""/>
                      <p:cNvPicPr/>
                      <p:nvPr/>
                    </p:nvPicPr>
                    <p:blipFill>
                      <a:blip r:embed="rId9"/>
                      <a:stretch>
                        <a:fillRect/>
                      </a:stretch>
                    </p:blipFill>
                    <p:spPr>
                      <a:xfrm>
                        <a:off x="4008802" y="4187271"/>
                        <a:ext cx="204857" cy="243716"/>
                      </a:xfrm>
                      <a:prstGeom prst="rect">
                        <a:avLst/>
                      </a:prstGeom>
                    </p:spPr>
                  </p:pic>
                </p:oleObj>
              </mc:Fallback>
            </mc:AlternateContent>
          </a:graphicData>
        </a:graphic>
      </p:graphicFrame>
      <p:graphicFrame>
        <p:nvGraphicFramePr>
          <p:cNvPr id="75" name="Object 74">
            <a:extLst>
              <a:ext uri="{FF2B5EF4-FFF2-40B4-BE49-F238E27FC236}">
                <a16:creationId xmlns:a16="http://schemas.microsoft.com/office/drawing/2014/main" id="{CCFB915C-EB58-47CB-8579-E658D67460BD}"/>
              </a:ext>
            </a:extLst>
          </p:cNvPr>
          <p:cNvGraphicFramePr>
            <a:graphicFrameLocks noChangeAspect="1"/>
          </p:cNvGraphicFramePr>
          <p:nvPr>
            <p:extLst>
              <p:ext uri="{D42A27DB-BD31-4B8C-83A1-F6EECF244321}">
                <p14:modId xmlns:p14="http://schemas.microsoft.com/office/powerpoint/2010/main" val="2130417511"/>
              </p:ext>
            </p:extLst>
          </p:nvPr>
        </p:nvGraphicFramePr>
        <p:xfrm>
          <a:off x="3972361" y="4508634"/>
          <a:ext cx="204857" cy="243716"/>
        </p:xfrm>
        <a:graphic>
          <a:graphicData uri="http://schemas.openxmlformats.org/presentationml/2006/ole">
            <mc:AlternateContent xmlns:mc="http://schemas.openxmlformats.org/markup-compatibility/2006">
              <mc:Choice xmlns:v="urn:schemas-microsoft-com:vml" Requires="v">
                <p:oleObj spid="_x0000_s3309" name="Equation" r:id="rId10" imgW="126720" imgH="177480" progId="Equation.DSMT4">
                  <p:embed/>
                </p:oleObj>
              </mc:Choice>
              <mc:Fallback>
                <p:oleObj name="Equation" r:id="rId10" imgW="126720" imgH="177480" progId="Equation.DSMT4">
                  <p:embed/>
                  <p:pic>
                    <p:nvPicPr>
                      <p:cNvPr id="74" name="Object 73">
                        <a:extLst>
                          <a:ext uri="{FF2B5EF4-FFF2-40B4-BE49-F238E27FC236}">
                            <a16:creationId xmlns:a16="http://schemas.microsoft.com/office/drawing/2014/main" id="{90E8F3AD-5246-43D9-9C53-295748E49E7C}"/>
                          </a:ext>
                        </a:extLst>
                      </p:cNvPr>
                      <p:cNvPicPr/>
                      <p:nvPr/>
                    </p:nvPicPr>
                    <p:blipFill>
                      <a:blip r:embed="rId11"/>
                      <a:stretch>
                        <a:fillRect/>
                      </a:stretch>
                    </p:blipFill>
                    <p:spPr>
                      <a:xfrm>
                        <a:off x="3972361" y="4508634"/>
                        <a:ext cx="204857" cy="243716"/>
                      </a:xfrm>
                      <a:prstGeom prst="rect">
                        <a:avLst/>
                      </a:prstGeom>
                    </p:spPr>
                  </p:pic>
                </p:oleObj>
              </mc:Fallback>
            </mc:AlternateContent>
          </a:graphicData>
        </a:graphic>
      </p:graphicFrame>
      <p:graphicFrame>
        <p:nvGraphicFramePr>
          <p:cNvPr id="76" name="Object 75">
            <a:extLst>
              <a:ext uri="{FF2B5EF4-FFF2-40B4-BE49-F238E27FC236}">
                <a16:creationId xmlns:a16="http://schemas.microsoft.com/office/drawing/2014/main" id="{1F47DF41-0664-44A8-B6BF-38A4C367A0D3}"/>
              </a:ext>
            </a:extLst>
          </p:cNvPr>
          <p:cNvGraphicFramePr>
            <a:graphicFrameLocks noChangeAspect="1"/>
          </p:cNvGraphicFramePr>
          <p:nvPr>
            <p:extLst>
              <p:ext uri="{D42A27DB-BD31-4B8C-83A1-F6EECF244321}">
                <p14:modId xmlns:p14="http://schemas.microsoft.com/office/powerpoint/2010/main" val="4286951959"/>
              </p:ext>
            </p:extLst>
          </p:nvPr>
        </p:nvGraphicFramePr>
        <p:xfrm>
          <a:off x="5512926" y="4200525"/>
          <a:ext cx="204857" cy="243716"/>
        </p:xfrm>
        <a:graphic>
          <a:graphicData uri="http://schemas.openxmlformats.org/presentationml/2006/ole">
            <mc:AlternateContent xmlns:mc="http://schemas.openxmlformats.org/markup-compatibility/2006">
              <mc:Choice xmlns:v="urn:schemas-microsoft-com:vml" Requires="v">
                <p:oleObj spid="_x0000_s3310" name="Equation" r:id="rId12" imgW="126720" imgH="177480" progId="Equation.DSMT4">
                  <p:embed/>
                </p:oleObj>
              </mc:Choice>
              <mc:Fallback>
                <p:oleObj name="Equation" r:id="rId12" imgW="126720" imgH="177480" progId="Equation.DSMT4">
                  <p:embed/>
                  <p:pic>
                    <p:nvPicPr>
                      <p:cNvPr id="74" name="Object 73">
                        <a:extLst>
                          <a:ext uri="{FF2B5EF4-FFF2-40B4-BE49-F238E27FC236}">
                            <a16:creationId xmlns:a16="http://schemas.microsoft.com/office/drawing/2014/main" id="{90E8F3AD-5246-43D9-9C53-295748E49E7C}"/>
                          </a:ext>
                        </a:extLst>
                      </p:cNvPr>
                      <p:cNvPicPr/>
                      <p:nvPr/>
                    </p:nvPicPr>
                    <p:blipFill>
                      <a:blip r:embed="rId11"/>
                      <a:stretch>
                        <a:fillRect/>
                      </a:stretch>
                    </p:blipFill>
                    <p:spPr>
                      <a:xfrm>
                        <a:off x="5512926" y="4200525"/>
                        <a:ext cx="204857" cy="243716"/>
                      </a:xfrm>
                      <a:prstGeom prst="rect">
                        <a:avLst/>
                      </a:prstGeom>
                    </p:spPr>
                  </p:pic>
                </p:oleObj>
              </mc:Fallback>
            </mc:AlternateContent>
          </a:graphicData>
        </a:graphic>
      </p:graphicFrame>
      <p:graphicFrame>
        <p:nvGraphicFramePr>
          <p:cNvPr id="77" name="Object 76">
            <a:extLst>
              <a:ext uri="{FF2B5EF4-FFF2-40B4-BE49-F238E27FC236}">
                <a16:creationId xmlns:a16="http://schemas.microsoft.com/office/drawing/2014/main" id="{192B1220-CAD2-491E-84A8-D3B4E0705C78}"/>
              </a:ext>
            </a:extLst>
          </p:cNvPr>
          <p:cNvGraphicFramePr>
            <a:graphicFrameLocks noChangeAspect="1"/>
          </p:cNvGraphicFramePr>
          <p:nvPr>
            <p:extLst>
              <p:ext uri="{D42A27DB-BD31-4B8C-83A1-F6EECF244321}">
                <p14:modId xmlns:p14="http://schemas.microsoft.com/office/powerpoint/2010/main" val="757002319"/>
              </p:ext>
            </p:extLst>
          </p:nvPr>
        </p:nvGraphicFramePr>
        <p:xfrm>
          <a:off x="8987333" y="4960290"/>
          <a:ext cx="823861" cy="361695"/>
        </p:xfrm>
        <a:graphic>
          <a:graphicData uri="http://schemas.openxmlformats.org/presentationml/2006/ole">
            <mc:AlternateContent xmlns:mc="http://schemas.openxmlformats.org/markup-compatibility/2006">
              <mc:Choice xmlns:v="urn:schemas-microsoft-com:vml" Requires="v">
                <p:oleObj spid="_x0000_s3311" name="Equation" r:id="rId13" imgW="520560" imgH="228600" progId="Equation.DSMT4">
                  <p:embed/>
                </p:oleObj>
              </mc:Choice>
              <mc:Fallback>
                <p:oleObj name="Equation" r:id="rId13" imgW="520560" imgH="228600" progId="Equation.DSMT4">
                  <p:embed/>
                  <p:pic>
                    <p:nvPicPr>
                      <p:cNvPr id="0" name=""/>
                      <p:cNvPicPr/>
                      <p:nvPr/>
                    </p:nvPicPr>
                    <p:blipFill>
                      <a:blip r:embed="rId14"/>
                      <a:stretch>
                        <a:fillRect/>
                      </a:stretch>
                    </p:blipFill>
                    <p:spPr>
                      <a:xfrm>
                        <a:off x="8987333" y="4960290"/>
                        <a:ext cx="823861" cy="361695"/>
                      </a:xfrm>
                      <a:prstGeom prst="rect">
                        <a:avLst/>
                      </a:prstGeom>
                      <a:solidFill>
                        <a:srgbClr val="CCFFCC"/>
                      </a:solidFill>
                    </p:spPr>
                  </p:pic>
                </p:oleObj>
              </mc:Fallback>
            </mc:AlternateContent>
          </a:graphicData>
        </a:graphic>
      </p:graphicFrame>
      <p:sp>
        <p:nvSpPr>
          <p:cNvPr id="79" name="TextBox 78">
            <a:extLst>
              <a:ext uri="{FF2B5EF4-FFF2-40B4-BE49-F238E27FC236}">
                <a16:creationId xmlns:a16="http://schemas.microsoft.com/office/drawing/2014/main" id="{0F8AE48E-5E4C-456C-96BE-E16CC1ECEE6E}"/>
              </a:ext>
            </a:extLst>
          </p:cNvPr>
          <p:cNvSpPr txBox="1"/>
          <p:nvPr/>
        </p:nvSpPr>
        <p:spPr>
          <a:xfrm>
            <a:off x="643915" y="1071026"/>
            <a:ext cx="3588675" cy="369332"/>
          </a:xfrm>
          <a:prstGeom prst="rect">
            <a:avLst/>
          </a:prstGeom>
          <a:noFill/>
        </p:spPr>
        <p:txBody>
          <a:bodyPr wrap="none" rtlCol="0">
            <a:spAutoFit/>
          </a:bodyPr>
          <a:lstStyle/>
          <a:p>
            <a:r>
              <a:rPr lang="en-US" dirty="0"/>
              <a:t>region where light came from: x</a:t>
            </a:r>
            <a:r>
              <a:rPr lang="en-US" baseline="-25000" dirty="0"/>
              <a:t>o</a:t>
            </a:r>
            <a:r>
              <a:rPr lang="en-US" dirty="0"/>
              <a:t> &gt; 0</a:t>
            </a:r>
          </a:p>
        </p:txBody>
      </p:sp>
      <p:sp>
        <p:nvSpPr>
          <p:cNvPr id="80" name="TextBox 79">
            <a:extLst>
              <a:ext uri="{FF2B5EF4-FFF2-40B4-BE49-F238E27FC236}">
                <a16:creationId xmlns:a16="http://schemas.microsoft.com/office/drawing/2014/main" id="{BAED42FF-A7AC-45CF-BE99-B7CFC22D9FF5}"/>
              </a:ext>
            </a:extLst>
          </p:cNvPr>
          <p:cNvSpPr txBox="1"/>
          <p:nvPr/>
        </p:nvSpPr>
        <p:spPr>
          <a:xfrm>
            <a:off x="643915" y="1588237"/>
            <a:ext cx="3011274" cy="369332"/>
          </a:xfrm>
          <a:prstGeom prst="rect">
            <a:avLst/>
          </a:prstGeom>
          <a:noFill/>
        </p:spPr>
        <p:txBody>
          <a:bodyPr wrap="none" rtlCol="0">
            <a:spAutoFit/>
          </a:bodyPr>
          <a:lstStyle/>
          <a:p>
            <a:r>
              <a:rPr lang="en-US" dirty="0"/>
              <a:t>region where light went: x</a:t>
            </a:r>
            <a:r>
              <a:rPr lang="en-US" baseline="-25000" dirty="0"/>
              <a:t>i</a:t>
            </a:r>
            <a:r>
              <a:rPr lang="en-US" dirty="0"/>
              <a:t> &gt; 0</a:t>
            </a:r>
          </a:p>
        </p:txBody>
      </p:sp>
      <p:sp>
        <p:nvSpPr>
          <p:cNvPr id="81" name="TextBox 80">
            <a:extLst>
              <a:ext uri="{FF2B5EF4-FFF2-40B4-BE49-F238E27FC236}">
                <a16:creationId xmlns:a16="http://schemas.microsoft.com/office/drawing/2014/main" id="{320B9F2C-D415-496F-99DE-A2F7FBBF1853}"/>
              </a:ext>
            </a:extLst>
          </p:cNvPr>
          <p:cNvSpPr txBox="1"/>
          <p:nvPr/>
        </p:nvSpPr>
        <p:spPr>
          <a:xfrm>
            <a:off x="8917760" y="5488920"/>
            <a:ext cx="2830198" cy="861774"/>
          </a:xfrm>
          <a:prstGeom prst="rect">
            <a:avLst/>
          </a:prstGeom>
          <a:noFill/>
        </p:spPr>
        <p:txBody>
          <a:bodyPr wrap="none" rtlCol="0">
            <a:spAutoFit/>
          </a:bodyPr>
          <a:lstStyle/>
          <a:p>
            <a:r>
              <a:rPr lang="en-US" sz="1600" dirty="0"/>
              <a:t>So note that the image is in the </a:t>
            </a:r>
          </a:p>
          <a:p>
            <a:r>
              <a:rPr lang="en-US" sz="1600" dirty="0"/>
              <a:t>negative image distance region,</a:t>
            </a:r>
          </a:p>
          <a:p>
            <a:r>
              <a:rPr lang="en-US" sz="1600" dirty="0"/>
              <a:t>so x</a:t>
            </a:r>
            <a:r>
              <a:rPr lang="en-US" sz="1600" baseline="-25000" dirty="0"/>
              <a:t>i</a:t>
            </a:r>
            <a:r>
              <a:rPr lang="en-US" sz="1600" dirty="0"/>
              <a:t> is </a:t>
            </a:r>
            <a:r>
              <a:rPr lang="en-US" sz="1600" i="1" dirty="0"/>
              <a:t>negative</a:t>
            </a:r>
            <a:r>
              <a:rPr lang="en-US" sz="1600" dirty="0"/>
              <a:t>.</a:t>
            </a:r>
          </a:p>
        </p:txBody>
      </p:sp>
      <p:graphicFrame>
        <p:nvGraphicFramePr>
          <p:cNvPr id="82" name="Object 81">
            <a:extLst>
              <a:ext uri="{FF2B5EF4-FFF2-40B4-BE49-F238E27FC236}">
                <a16:creationId xmlns:a16="http://schemas.microsoft.com/office/drawing/2014/main" id="{2027B299-7004-418B-9DC7-446F5593DE0D}"/>
              </a:ext>
            </a:extLst>
          </p:cNvPr>
          <p:cNvGraphicFramePr>
            <a:graphicFrameLocks noChangeAspect="1"/>
          </p:cNvGraphicFramePr>
          <p:nvPr>
            <p:extLst>
              <p:ext uri="{D42A27DB-BD31-4B8C-83A1-F6EECF244321}">
                <p14:modId xmlns:p14="http://schemas.microsoft.com/office/powerpoint/2010/main" val="1057821813"/>
              </p:ext>
            </p:extLst>
          </p:nvPr>
        </p:nvGraphicFramePr>
        <p:xfrm>
          <a:off x="62692" y="3594791"/>
          <a:ext cx="766763" cy="781050"/>
        </p:xfrm>
        <a:graphic>
          <a:graphicData uri="http://schemas.openxmlformats.org/presentationml/2006/ole">
            <mc:AlternateContent xmlns:mc="http://schemas.openxmlformats.org/markup-compatibility/2006">
              <mc:Choice xmlns:v="urn:schemas-microsoft-com:vml" Requires="v">
                <p:oleObj spid="_x0000_s3312" name="Bitmap Image" r:id="rId15" imgW="2141280" imgH="2179440" progId="Paint.Picture">
                  <p:embed/>
                </p:oleObj>
              </mc:Choice>
              <mc:Fallback>
                <p:oleObj name="Bitmap Image" r:id="rId15" imgW="2141280" imgH="2179440" progId="Paint.Picture">
                  <p:embed/>
                  <p:pic>
                    <p:nvPicPr>
                      <p:cNvPr id="93" name="Object 92">
                        <a:extLst>
                          <a:ext uri="{FF2B5EF4-FFF2-40B4-BE49-F238E27FC236}">
                            <a16:creationId xmlns:a16="http://schemas.microsoft.com/office/drawing/2014/main" id="{9DE40176-336F-4B6F-902C-9F98925C9724}"/>
                          </a:ext>
                        </a:extLst>
                      </p:cNvPr>
                      <p:cNvPicPr>
                        <a:picLocks noChangeAspect="1" noChangeArrowheads="1"/>
                      </p:cNvPicPr>
                      <p:nvPr/>
                    </p:nvPicPr>
                    <p:blipFill>
                      <a:blip r:embed="rId16"/>
                      <a:srcRect/>
                      <a:stretch>
                        <a:fillRect/>
                      </a:stretch>
                    </p:blipFill>
                    <p:spPr bwMode="auto">
                      <a:xfrm>
                        <a:off x="62692" y="3594791"/>
                        <a:ext cx="766763" cy="781050"/>
                      </a:xfrm>
                      <a:prstGeom prst="rect">
                        <a:avLst/>
                      </a:prstGeom>
                      <a:noFill/>
                    </p:spPr>
                  </p:pic>
                </p:oleObj>
              </mc:Fallback>
            </mc:AlternateContent>
          </a:graphicData>
        </a:graphic>
      </p:graphicFrame>
      <p:sp>
        <p:nvSpPr>
          <p:cNvPr id="2" name="TextBox 1">
            <a:extLst>
              <a:ext uri="{FF2B5EF4-FFF2-40B4-BE49-F238E27FC236}">
                <a16:creationId xmlns:a16="http://schemas.microsoft.com/office/drawing/2014/main" id="{BB4368E5-6F75-4746-A4F8-4389F9176337}"/>
              </a:ext>
            </a:extLst>
          </p:cNvPr>
          <p:cNvSpPr txBox="1"/>
          <p:nvPr/>
        </p:nvSpPr>
        <p:spPr>
          <a:xfrm>
            <a:off x="8888157" y="1078738"/>
            <a:ext cx="2593794" cy="1323439"/>
          </a:xfrm>
          <a:prstGeom prst="rect">
            <a:avLst/>
          </a:prstGeom>
          <a:noFill/>
        </p:spPr>
        <p:txBody>
          <a:bodyPr wrap="square" rtlCol="0">
            <a:spAutoFit/>
          </a:bodyPr>
          <a:lstStyle/>
          <a:p>
            <a:r>
              <a:rPr lang="en-US" sz="1600" dirty="0"/>
              <a:t>Now we want to see if we can determine, for a flat mirror, the position and size of an image created by a given object.</a:t>
            </a:r>
          </a:p>
        </p:txBody>
      </p:sp>
    </p:spTree>
    <p:extLst>
      <p:ext uri="{BB962C8B-B14F-4D97-AF65-F5344CB8AC3E}">
        <p14:creationId xmlns:p14="http://schemas.microsoft.com/office/powerpoint/2010/main" val="353340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51"/>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0"/>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6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6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64"/>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7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74"/>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72"/>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75"/>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73"/>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76"/>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77"/>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65"/>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66"/>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79"/>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80"/>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53" grpId="0"/>
      <p:bldP spid="60" grpId="0"/>
      <p:bldP spid="61" grpId="0"/>
      <p:bldP spid="64" grpId="0"/>
      <p:bldP spid="71" grpId="0" animBg="1"/>
      <p:bldP spid="72" grpId="0" animBg="1"/>
      <p:bldP spid="73" grpId="0" animBg="1"/>
      <p:bldP spid="79" grpId="0"/>
      <p:bldP spid="80" grpId="0"/>
      <p:bldP spid="8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ct 25">
            <a:extLst>
              <a:ext uri="{FF2B5EF4-FFF2-40B4-BE49-F238E27FC236}">
                <a16:creationId xmlns:a16="http://schemas.microsoft.com/office/drawing/2014/main" id="{D6B7CB91-7CA0-4EC3-8168-453A46AAF5CB}"/>
              </a:ext>
            </a:extLst>
          </p:cNvPr>
          <p:cNvGraphicFramePr>
            <a:graphicFrameLocks noChangeAspect="1"/>
          </p:cNvGraphicFramePr>
          <p:nvPr>
            <p:extLst>
              <p:ext uri="{D42A27DB-BD31-4B8C-83A1-F6EECF244321}">
                <p14:modId xmlns:p14="http://schemas.microsoft.com/office/powerpoint/2010/main" val="2760027772"/>
              </p:ext>
            </p:extLst>
          </p:nvPr>
        </p:nvGraphicFramePr>
        <p:xfrm>
          <a:off x="4264299" y="1347990"/>
          <a:ext cx="975360" cy="4065104"/>
        </p:xfrm>
        <a:graphic>
          <a:graphicData uri="http://schemas.openxmlformats.org/presentationml/2006/ole">
            <mc:AlternateContent xmlns:mc="http://schemas.openxmlformats.org/markup-compatibility/2006">
              <mc:Choice xmlns:v="urn:schemas-microsoft-com:vml" Requires="v">
                <p:oleObj spid="_x0000_s5548" name="Bitmap Image" r:id="rId4" imgW="1013400" imgH="2918520" progId="Paint.Picture">
                  <p:embed/>
                </p:oleObj>
              </mc:Choice>
              <mc:Fallback>
                <p:oleObj name="Bitmap Image" r:id="rId4" imgW="1013400" imgH="2918520" progId="Paint.Picture">
                  <p:embed/>
                  <p:pic>
                    <p:nvPicPr>
                      <p:cNvPr id="2" name="Object 1">
                        <a:extLst>
                          <a:ext uri="{FF2B5EF4-FFF2-40B4-BE49-F238E27FC236}">
                            <a16:creationId xmlns:a16="http://schemas.microsoft.com/office/drawing/2014/main" id="{1CFEEE4B-EB8D-4C0A-83BE-DACCC2FE9289}"/>
                          </a:ext>
                        </a:extLst>
                      </p:cNvPr>
                      <p:cNvPicPr>
                        <a:picLocks noChangeAspect="1" noChangeArrowheads="1"/>
                      </p:cNvPicPr>
                      <p:nvPr/>
                    </p:nvPicPr>
                    <p:blipFill>
                      <a:blip r:embed="rId5"/>
                      <a:srcRect/>
                      <a:stretch>
                        <a:fillRect/>
                      </a:stretch>
                    </p:blipFill>
                    <p:spPr bwMode="auto">
                      <a:xfrm>
                        <a:off x="4264299" y="1347990"/>
                        <a:ext cx="975360" cy="4065104"/>
                      </a:xfrm>
                      <a:prstGeom prst="rect">
                        <a:avLst/>
                      </a:prstGeom>
                      <a:noFill/>
                    </p:spPr>
                  </p:pic>
                </p:oleObj>
              </mc:Fallback>
            </mc:AlternateContent>
          </a:graphicData>
        </a:graphic>
      </p:graphicFrame>
      <p:sp>
        <p:nvSpPr>
          <p:cNvPr id="3" name="Arrow: Up 2">
            <a:extLst>
              <a:ext uri="{FF2B5EF4-FFF2-40B4-BE49-F238E27FC236}">
                <a16:creationId xmlns:a16="http://schemas.microsoft.com/office/drawing/2014/main" id="{66EB25BD-FCFD-4E73-A21B-019EE24C3EA3}"/>
              </a:ext>
            </a:extLst>
          </p:cNvPr>
          <p:cNvSpPr/>
          <p:nvPr/>
        </p:nvSpPr>
        <p:spPr>
          <a:xfrm>
            <a:off x="2593622" y="2292532"/>
            <a:ext cx="347869" cy="1043603"/>
          </a:xfrm>
          <a:prstGeom prst="up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Arrow Connector 3">
            <a:extLst>
              <a:ext uri="{FF2B5EF4-FFF2-40B4-BE49-F238E27FC236}">
                <a16:creationId xmlns:a16="http://schemas.microsoft.com/office/drawing/2014/main" id="{85244991-8CA8-4D8A-8AC1-1B8D4C9F3FD6}"/>
              </a:ext>
            </a:extLst>
          </p:cNvPr>
          <p:cNvCxnSpPr>
            <a:cxnSpLocks/>
            <a:stCxn id="3" idx="0"/>
          </p:cNvCxnSpPr>
          <p:nvPr/>
        </p:nvCxnSpPr>
        <p:spPr>
          <a:xfrm>
            <a:off x="2767557" y="2292532"/>
            <a:ext cx="1908722"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537F1AE7-9AE8-445F-8952-2B8ED017A1CA}"/>
              </a:ext>
            </a:extLst>
          </p:cNvPr>
          <p:cNvCxnSpPr>
            <a:cxnSpLocks/>
          </p:cNvCxnSpPr>
          <p:nvPr/>
        </p:nvCxnSpPr>
        <p:spPr>
          <a:xfrm flipH="1">
            <a:off x="643273" y="2303130"/>
            <a:ext cx="4033006" cy="351419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BA1D049-3AF1-4800-93B4-E7DD651F7072}"/>
              </a:ext>
            </a:extLst>
          </p:cNvPr>
          <p:cNvCxnSpPr>
            <a:cxnSpLocks/>
            <a:stCxn id="3" idx="0"/>
          </p:cNvCxnSpPr>
          <p:nvPr/>
        </p:nvCxnSpPr>
        <p:spPr>
          <a:xfrm>
            <a:off x="2767557" y="2292532"/>
            <a:ext cx="2077695" cy="1035130"/>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77FDD365-906D-4A54-B24F-12470E9B8AF3}"/>
              </a:ext>
            </a:extLst>
          </p:cNvPr>
          <p:cNvCxnSpPr>
            <a:cxnSpLocks/>
          </p:cNvCxnSpPr>
          <p:nvPr/>
        </p:nvCxnSpPr>
        <p:spPr>
          <a:xfrm flipH="1">
            <a:off x="738486" y="3356119"/>
            <a:ext cx="4165456" cy="2213145"/>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7FDFAEA-1901-470B-8C3A-DF02505BA7C4}"/>
              </a:ext>
            </a:extLst>
          </p:cNvPr>
          <p:cNvCxnSpPr>
            <a:cxnSpLocks/>
          </p:cNvCxnSpPr>
          <p:nvPr/>
        </p:nvCxnSpPr>
        <p:spPr>
          <a:xfrm>
            <a:off x="2792497" y="3652114"/>
            <a:ext cx="210235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553A151D-71CF-4FAF-B307-DE4A2F2E361F}"/>
              </a:ext>
            </a:extLst>
          </p:cNvPr>
          <p:cNvCxnSpPr>
            <a:cxnSpLocks/>
          </p:cNvCxnSpPr>
          <p:nvPr/>
        </p:nvCxnSpPr>
        <p:spPr>
          <a:xfrm>
            <a:off x="2783761" y="3586959"/>
            <a:ext cx="0" cy="127940"/>
          </a:xfrm>
          <a:prstGeom prst="line">
            <a:avLst/>
          </a:prstGeom>
          <a:ln w="19050"/>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27243379-81D2-4BB3-9FE7-7590C7272F28}"/>
              </a:ext>
            </a:extLst>
          </p:cNvPr>
          <p:cNvCxnSpPr/>
          <p:nvPr/>
        </p:nvCxnSpPr>
        <p:spPr>
          <a:xfrm>
            <a:off x="4874866" y="3350631"/>
            <a:ext cx="0" cy="137173"/>
          </a:xfrm>
          <a:prstGeom prst="line">
            <a:avLst/>
          </a:prstGeom>
          <a:ln w="19050"/>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57188025-5285-45ED-824A-4724925DCD3A}"/>
              </a:ext>
            </a:extLst>
          </p:cNvPr>
          <p:cNvSpPr txBox="1"/>
          <p:nvPr/>
        </p:nvSpPr>
        <p:spPr>
          <a:xfrm>
            <a:off x="3296860" y="3496921"/>
            <a:ext cx="457176" cy="523220"/>
          </a:xfrm>
          <a:prstGeom prst="rect">
            <a:avLst/>
          </a:prstGeom>
          <a:noFill/>
        </p:spPr>
        <p:txBody>
          <a:bodyPr wrap="none" rtlCol="0">
            <a:spAutoFit/>
          </a:bodyPr>
          <a:lstStyle/>
          <a:p>
            <a:r>
              <a:rPr lang="en-US" sz="2800" dirty="0"/>
              <a:t>x</a:t>
            </a:r>
            <a:r>
              <a:rPr lang="en-US" sz="2800" baseline="-25000" dirty="0"/>
              <a:t>o</a:t>
            </a:r>
            <a:endParaRPr lang="en-US" dirty="0"/>
          </a:p>
        </p:txBody>
      </p:sp>
      <p:sp>
        <p:nvSpPr>
          <p:cNvPr id="12" name="TextBox 11">
            <a:extLst>
              <a:ext uri="{FF2B5EF4-FFF2-40B4-BE49-F238E27FC236}">
                <a16:creationId xmlns:a16="http://schemas.microsoft.com/office/drawing/2014/main" id="{4EABAF8D-191B-4A6C-8304-7CA461392E38}"/>
              </a:ext>
            </a:extLst>
          </p:cNvPr>
          <p:cNvSpPr txBox="1"/>
          <p:nvPr/>
        </p:nvSpPr>
        <p:spPr>
          <a:xfrm>
            <a:off x="2039897" y="2525521"/>
            <a:ext cx="500458" cy="523220"/>
          </a:xfrm>
          <a:prstGeom prst="rect">
            <a:avLst/>
          </a:prstGeom>
          <a:noFill/>
        </p:spPr>
        <p:txBody>
          <a:bodyPr wrap="none" rtlCol="0">
            <a:spAutoFit/>
          </a:bodyPr>
          <a:lstStyle/>
          <a:p>
            <a:r>
              <a:rPr lang="en-US" sz="2800" dirty="0"/>
              <a:t>h</a:t>
            </a:r>
            <a:r>
              <a:rPr lang="en-US" sz="2800" baseline="-25000" dirty="0"/>
              <a:t>o</a:t>
            </a:r>
            <a:endParaRPr lang="en-US" dirty="0"/>
          </a:p>
        </p:txBody>
      </p:sp>
      <p:cxnSp>
        <p:nvCxnSpPr>
          <p:cNvPr id="13" name="Straight Connector 12">
            <a:extLst>
              <a:ext uri="{FF2B5EF4-FFF2-40B4-BE49-F238E27FC236}">
                <a16:creationId xmlns:a16="http://schemas.microsoft.com/office/drawing/2014/main" id="{E035EEA8-7CEE-4C36-985E-DC7EC521AEB3}"/>
              </a:ext>
            </a:extLst>
          </p:cNvPr>
          <p:cNvCxnSpPr>
            <a:cxnSpLocks/>
          </p:cNvCxnSpPr>
          <p:nvPr/>
        </p:nvCxnSpPr>
        <p:spPr>
          <a:xfrm rot="16200000">
            <a:off x="2512371" y="3269901"/>
            <a:ext cx="0" cy="137173"/>
          </a:xfrm>
          <a:prstGeom prst="line">
            <a:avLst/>
          </a:prstGeom>
          <a:ln w="25400"/>
        </p:spPr>
        <p:style>
          <a:lnRef idx="3">
            <a:schemeClr val="dk1"/>
          </a:lnRef>
          <a:fillRef idx="0">
            <a:schemeClr val="dk1"/>
          </a:fillRef>
          <a:effectRef idx="2">
            <a:schemeClr val="dk1"/>
          </a:effectRef>
          <a:fontRef idx="minor">
            <a:schemeClr val="tx1"/>
          </a:fontRef>
        </p:style>
      </p:cxnSp>
      <p:cxnSp>
        <p:nvCxnSpPr>
          <p:cNvPr id="14" name="Straight Connector 13">
            <a:extLst>
              <a:ext uri="{FF2B5EF4-FFF2-40B4-BE49-F238E27FC236}">
                <a16:creationId xmlns:a16="http://schemas.microsoft.com/office/drawing/2014/main" id="{EE900709-CF07-480B-BD4A-5FC4F67C8DF2}"/>
              </a:ext>
            </a:extLst>
          </p:cNvPr>
          <p:cNvCxnSpPr>
            <a:cxnSpLocks/>
          </p:cNvCxnSpPr>
          <p:nvPr/>
        </p:nvCxnSpPr>
        <p:spPr>
          <a:xfrm>
            <a:off x="2508733" y="2378736"/>
            <a:ext cx="0" cy="939662"/>
          </a:xfrm>
          <a:prstGeom prst="line">
            <a:avLst/>
          </a:prstGeom>
          <a:ln w="25400"/>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2001DCBF-FBAE-4C34-975B-3DD45092CB7E}"/>
              </a:ext>
            </a:extLst>
          </p:cNvPr>
          <p:cNvCxnSpPr>
            <a:cxnSpLocks/>
          </p:cNvCxnSpPr>
          <p:nvPr/>
        </p:nvCxnSpPr>
        <p:spPr>
          <a:xfrm flipV="1">
            <a:off x="2453514" y="2368587"/>
            <a:ext cx="110439" cy="1576"/>
          </a:xfrm>
          <a:prstGeom prst="line">
            <a:avLst/>
          </a:prstGeom>
          <a:ln w="25400"/>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3185BEC7-347D-4E6B-87B6-AA2EBE17DE86}"/>
              </a:ext>
            </a:extLst>
          </p:cNvPr>
          <p:cNvCxnSpPr/>
          <p:nvPr/>
        </p:nvCxnSpPr>
        <p:spPr>
          <a:xfrm>
            <a:off x="1257548" y="3359748"/>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2EDE59C9-780E-4116-9F08-69CFAD3584F2}"/>
              </a:ext>
            </a:extLst>
          </p:cNvPr>
          <p:cNvCxnSpPr>
            <a:cxnSpLocks/>
          </p:cNvCxnSpPr>
          <p:nvPr/>
        </p:nvCxnSpPr>
        <p:spPr>
          <a:xfrm>
            <a:off x="4889976" y="3567530"/>
            <a:ext cx="0" cy="137173"/>
          </a:xfrm>
          <a:prstGeom prst="line">
            <a:avLst/>
          </a:prstGeom>
          <a:ln w="19050"/>
        </p:spPr>
        <p:style>
          <a:lnRef idx="1">
            <a:schemeClr val="dk1"/>
          </a:lnRef>
          <a:fillRef idx="0">
            <a:schemeClr val="dk1"/>
          </a:fillRef>
          <a:effectRef idx="0">
            <a:schemeClr val="dk1"/>
          </a:effectRef>
          <a:fontRef idx="minor">
            <a:schemeClr val="tx1"/>
          </a:fontRef>
        </p:style>
      </p:cxnSp>
      <p:sp>
        <p:nvSpPr>
          <p:cNvPr id="18" name="Rectangle 17">
            <a:extLst>
              <a:ext uri="{FF2B5EF4-FFF2-40B4-BE49-F238E27FC236}">
                <a16:creationId xmlns:a16="http://schemas.microsoft.com/office/drawing/2014/main" id="{B6FB43A7-4C51-4879-A58B-495E446FBD17}"/>
              </a:ext>
            </a:extLst>
          </p:cNvPr>
          <p:cNvSpPr/>
          <p:nvPr/>
        </p:nvSpPr>
        <p:spPr>
          <a:xfrm>
            <a:off x="1786601" y="3273863"/>
            <a:ext cx="394660" cy="523220"/>
          </a:xfrm>
          <a:prstGeom prst="rect">
            <a:avLst/>
          </a:prstGeom>
        </p:spPr>
        <p:txBody>
          <a:bodyPr wrap="none">
            <a:spAutoFit/>
          </a:bodyPr>
          <a:lstStyle/>
          <a:p>
            <a:r>
              <a:rPr lang="en-US" sz="2800" dirty="0"/>
              <a:t>x</a:t>
            </a:r>
            <a:r>
              <a:rPr lang="en-US" sz="2800" baseline="-25000" dirty="0"/>
              <a:t>i</a:t>
            </a:r>
            <a:endParaRPr lang="en-US" dirty="0"/>
          </a:p>
        </p:txBody>
      </p:sp>
      <p:sp>
        <p:nvSpPr>
          <p:cNvPr id="19" name="Arc 18">
            <a:extLst>
              <a:ext uri="{FF2B5EF4-FFF2-40B4-BE49-F238E27FC236}">
                <a16:creationId xmlns:a16="http://schemas.microsoft.com/office/drawing/2014/main" id="{8DBFF43A-491B-4530-80CB-C6D0A06477C0}"/>
              </a:ext>
            </a:extLst>
          </p:cNvPr>
          <p:cNvSpPr/>
          <p:nvPr/>
        </p:nvSpPr>
        <p:spPr>
          <a:xfrm rot="12537358">
            <a:off x="4371977" y="2918851"/>
            <a:ext cx="256267" cy="486358"/>
          </a:xfrm>
          <a:prstGeom prst="arc">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20" name="Arc 19">
            <a:extLst>
              <a:ext uri="{FF2B5EF4-FFF2-40B4-BE49-F238E27FC236}">
                <a16:creationId xmlns:a16="http://schemas.microsoft.com/office/drawing/2014/main" id="{B884CEF7-A824-4B61-8C9E-C4D3C18F2718}"/>
              </a:ext>
            </a:extLst>
          </p:cNvPr>
          <p:cNvSpPr/>
          <p:nvPr/>
        </p:nvSpPr>
        <p:spPr>
          <a:xfrm rot="11414174">
            <a:off x="4261748" y="3147945"/>
            <a:ext cx="256267" cy="486358"/>
          </a:xfrm>
          <a:prstGeom prst="arc">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aphicFrame>
        <p:nvGraphicFramePr>
          <p:cNvPr id="22" name="Object 21">
            <a:extLst>
              <a:ext uri="{FF2B5EF4-FFF2-40B4-BE49-F238E27FC236}">
                <a16:creationId xmlns:a16="http://schemas.microsoft.com/office/drawing/2014/main" id="{FF82E69E-4C18-49C0-BB65-21BA8B7754FA}"/>
              </a:ext>
            </a:extLst>
          </p:cNvPr>
          <p:cNvGraphicFramePr>
            <a:graphicFrameLocks noChangeAspect="1"/>
          </p:cNvGraphicFramePr>
          <p:nvPr>
            <p:extLst>
              <p:ext uri="{D42A27DB-BD31-4B8C-83A1-F6EECF244321}">
                <p14:modId xmlns:p14="http://schemas.microsoft.com/office/powerpoint/2010/main" val="1823168323"/>
              </p:ext>
            </p:extLst>
          </p:nvPr>
        </p:nvGraphicFramePr>
        <p:xfrm>
          <a:off x="4057570" y="3081281"/>
          <a:ext cx="204857" cy="243716"/>
        </p:xfrm>
        <a:graphic>
          <a:graphicData uri="http://schemas.openxmlformats.org/presentationml/2006/ole">
            <mc:AlternateContent xmlns:mc="http://schemas.openxmlformats.org/markup-compatibility/2006">
              <mc:Choice xmlns:v="urn:schemas-microsoft-com:vml" Requires="v">
                <p:oleObj spid="_x0000_s5549" name="Equation" r:id="rId6" imgW="126720" imgH="177480" progId="Equation.DSMT4">
                  <p:embed/>
                </p:oleObj>
              </mc:Choice>
              <mc:Fallback>
                <p:oleObj name="Equation" r:id="rId6" imgW="126720" imgH="177480" progId="Equation.DSMT4">
                  <p:embed/>
                  <p:pic>
                    <p:nvPicPr>
                      <p:cNvPr id="74" name="Object 73">
                        <a:extLst>
                          <a:ext uri="{FF2B5EF4-FFF2-40B4-BE49-F238E27FC236}">
                            <a16:creationId xmlns:a16="http://schemas.microsoft.com/office/drawing/2014/main" id="{90E8F3AD-5246-43D9-9C53-295748E49E7C}"/>
                          </a:ext>
                        </a:extLst>
                      </p:cNvPr>
                      <p:cNvPicPr/>
                      <p:nvPr/>
                    </p:nvPicPr>
                    <p:blipFill>
                      <a:blip r:embed="rId7"/>
                      <a:stretch>
                        <a:fillRect/>
                      </a:stretch>
                    </p:blipFill>
                    <p:spPr>
                      <a:xfrm>
                        <a:off x="4057570" y="3081281"/>
                        <a:ext cx="204857" cy="243716"/>
                      </a:xfrm>
                      <a:prstGeom prst="rect">
                        <a:avLst/>
                      </a:prstGeom>
                    </p:spPr>
                  </p:pic>
                </p:oleObj>
              </mc:Fallback>
            </mc:AlternateContent>
          </a:graphicData>
        </a:graphic>
      </p:graphicFrame>
      <p:graphicFrame>
        <p:nvGraphicFramePr>
          <p:cNvPr id="23" name="Object 22">
            <a:extLst>
              <a:ext uri="{FF2B5EF4-FFF2-40B4-BE49-F238E27FC236}">
                <a16:creationId xmlns:a16="http://schemas.microsoft.com/office/drawing/2014/main" id="{4EF03D66-9711-4B67-9B91-77152A0878B5}"/>
              </a:ext>
            </a:extLst>
          </p:cNvPr>
          <p:cNvGraphicFramePr>
            <a:graphicFrameLocks noChangeAspect="1"/>
          </p:cNvGraphicFramePr>
          <p:nvPr>
            <p:extLst>
              <p:ext uri="{D42A27DB-BD31-4B8C-83A1-F6EECF244321}">
                <p14:modId xmlns:p14="http://schemas.microsoft.com/office/powerpoint/2010/main" val="1929434614"/>
              </p:ext>
            </p:extLst>
          </p:nvPr>
        </p:nvGraphicFramePr>
        <p:xfrm>
          <a:off x="4038885" y="3427386"/>
          <a:ext cx="204857" cy="243716"/>
        </p:xfrm>
        <a:graphic>
          <a:graphicData uri="http://schemas.openxmlformats.org/presentationml/2006/ole">
            <mc:AlternateContent xmlns:mc="http://schemas.openxmlformats.org/markup-compatibility/2006">
              <mc:Choice xmlns:v="urn:schemas-microsoft-com:vml" Requires="v">
                <p:oleObj spid="_x0000_s5550" name="Equation" r:id="rId8" imgW="126720" imgH="177480" progId="Equation.DSMT4">
                  <p:embed/>
                </p:oleObj>
              </mc:Choice>
              <mc:Fallback>
                <p:oleObj name="Equation" r:id="rId8" imgW="126720" imgH="177480" progId="Equation.DSMT4">
                  <p:embed/>
                  <p:pic>
                    <p:nvPicPr>
                      <p:cNvPr id="75" name="Object 74">
                        <a:extLst>
                          <a:ext uri="{FF2B5EF4-FFF2-40B4-BE49-F238E27FC236}">
                            <a16:creationId xmlns:a16="http://schemas.microsoft.com/office/drawing/2014/main" id="{CCFB915C-EB58-47CB-8579-E658D67460BD}"/>
                          </a:ext>
                        </a:extLst>
                      </p:cNvPr>
                      <p:cNvPicPr/>
                      <p:nvPr/>
                    </p:nvPicPr>
                    <p:blipFill>
                      <a:blip r:embed="rId9"/>
                      <a:stretch>
                        <a:fillRect/>
                      </a:stretch>
                    </p:blipFill>
                    <p:spPr>
                      <a:xfrm>
                        <a:off x="4038885" y="3427386"/>
                        <a:ext cx="204857" cy="243716"/>
                      </a:xfrm>
                      <a:prstGeom prst="rect">
                        <a:avLst/>
                      </a:prstGeom>
                    </p:spPr>
                  </p:pic>
                </p:oleObj>
              </mc:Fallback>
            </mc:AlternateContent>
          </a:graphicData>
        </a:graphic>
      </p:graphicFrame>
      <p:cxnSp>
        <p:nvCxnSpPr>
          <p:cNvPr id="25" name="Straight Connector 24">
            <a:extLst>
              <a:ext uri="{FF2B5EF4-FFF2-40B4-BE49-F238E27FC236}">
                <a16:creationId xmlns:a16="http://schemas.microsoft.com/office/drawing/2014/main" id="{7A6128A7-7784-43CB-AE39-3220DAA21E83}"/>
              </a:ext>
            </a:extLst>
          </p:cNvPr>
          <p:cNvCxnSpPr>
            <a:cxnSpLocks/>
          </p:cNvCxnSpPr>
          <p:nvPr/>
        </p:nvCxnSpPr>
        <p:spPr>
          <a:xfrm flipH="1" flipV="1">
            <a:off x="692683" y="3346734"/>
            <a:ext cx="6575445" cy="14488"/>
          </a:xfrm>
          <a:prstGeom prst="line">
            <a:avLst/>
          </a:prstGeom>
          <a:ln w="19050"/>
        </p:spPr>
        <p:style>
          <a:lnRef idx="1">
            <a:schemeClr val="dk1"/>
          </a:lnRef>
          <a:fillRef idx="0">
            <a:schemeClr val="dk1"/>
          </a:fillRef>
          <a:effectRef idx="0">
            <a:schemeClr val="dk1"/>
          </a:effectRef>
          <a:fontRef idx="minor">
            <a:schemeClr val="tx1"/>
          </a:fontRef>
        </p:style>
      </p:cxnSp>
      <p:sp>
        <p:nvSpPr>
          <p:cNvPr id="35" name="TextBox 34">
            <a:extLst>
              <a:ext uri="{FF2B5EF4-FFF2-40B4-BE49-F238E27FC236}">
                <a16:creationId xmlns:a16="http://schemas.microsoft.com/office/drawing/2014/main" id="{E673AE07-4ABD-4D42-9C07-007A61781937}"/>
              </a:ext>
            </a:extLst>
          </p:cNvPr>
          <p:cNvSpPr txBox="1"/>
          <p:nvPr/>
        </p:nvSpPr>
        <p:spPr>
          <a:xfrm>
            <a:off x="3287846" y="2893149"/>
            <a:ext cx="279244" cy="461665"/>
          </a:xfrm>
          <a:prstGeom prst="rect">
            <a:avLst/>
          </a:prstGeom>
          <a:noFill/>
        </p:spPr>
        <p:txBody>
          <a:bodyPr wrap="none" rtlCol="0">
            <a:spAutoFit/>
          </a:bodyPr>
          <a:lstStyle/>
          <a:p>
            <a:r>
              <a:rPr lang="en-US" sz="2400" dirty="0"/>
              <a:t>f</a:t>
            </a:r>
            <a:endParaRPr lang="en-US" dirty="0"/>
          </a:p>
        </p:txBody>
      </p:sp>
      <p:sp>
        <p:nvSpPr>
          <p:cNvPr id="36" name="Oval 35">
            <a:extLst>
              <a:ext uri="{FF2B5EF4-FFF2-40B4-BE49-F238E27FC236}">
                <a16:creationId xmlns:a16="http://schemas.microsoft.com/office/drawing/2014/main" id="{FA7E0A6E-E3D1-4D30-ABE2-4CE0E7B735AD}"/>
              </a:ext>
            </a:extLst>
          </p:cNvPr>
          <p:cNvSpPr/>
          <p:nvPr/>
        </p:nvSpPr>
        <p:spPr>
          <a:xfrm>
            <a:off x="3427468" y="3309213"/>
            <a:ext cx="66722" cy="750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Arrow: Up 41">
            <a:extLst>
              <a:ext uri="{FF2B5EF4-FFF2-40B4-BE49-F238E27FC236}">
                <a16:creationId xmlns:a16="http://schemas.microsoft.com/office/drawing/2014/main" id="{0C5D2713-4268-4846-942F-C09B5AA59E24}"/>
              </a:ext>
            </a:extLst>
          </p:cNvPr>
          <p:cNvSpPr/>
          <p:nvPr/>
        </p:nvSpPr>
        <p:spPr>
          <a:xfrm flipV="1">
            <a:off x="982795" y="3350041"/>
            <a:ext cx="347869" cy="1988143"/>
          </a:xfrm>
          <a:prstGeom prst="upArrow">
            <a:avLst/>
          </a:prstGeom>
          <a:solidFill>
            <a:schemeClr val="bg2">
              <a:lumMod val="9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Connector 43">
            <a:extLst>
              <a:ext uri="{FF2B5EF4-FFF2-40B4-BE49-F238E27FC236}">
                <a16:creationId xmlns:a16="http://schemas.microsoft.com/office/drawing/2014/main" id="{A2B832F6-4BBC-4E7C-953B-3030B89D2279}"/>
              </a:ext>
            </a:extLst>
          </p:cNvPr>
          <p:cNvCxnSpPr>
            <a:cxnSpLocks/>
          </p:cNvCxnSpPr>
          <p:nvPr/>
        </p:nvCxnSpPr>
        <p:spPr>
          <a:xfrm flipH="1">
            <a:off x="1257548" y="3426264"/>
            <a:ext cx="36104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949A2CE2-0A6D-49D3-BA35-A724EBB2031A}"/>
              </a:ext>
            </a:extLst>
          </p:cNvPr>
          <p:cNvCxnSpPr>
            <a:cxnSpLocks/>
          </p:cNvCxnSpPr>
          <p:nvPr/>
        </p:nvCxnSpPr>
        <p:spPr>
          <a:xfrm rot="16200000">
            <a:off x="912511" y="5257197"/>
            <a:ext cx="0" cy="137173"/>
          </a:xfrm>
          <a:prstGeom prst="line">
            <a:avLst/>
          </a:prstGeom>
          <a:ln/>
        </p:spPr>
        <p:style>
          <a:lnRef idx="3">
            <a:schemeClr val="dk1"/>
          </a:lnRef>
          <a:fillRef idx="0">
            <a:schemeClr val="dk1"/>
          </a:fillRef>
          <a:effectRef idx="2">
            <a:schemeClr val="dk1"/>
          </a:effectRef>
          <a:fontRef idx="minor">
            <a:schemeClr val="tx1"/>
          </a:fontRef>
        </p:style>
      </p:cxnSp>
      <p:cxnSp>
        <p:nvCxnSpPr>
          <p:cNvPr id="47" name="Straight Connector 46">
            <a:extLst>
              <a:ext uri="{FF2B5EF4-FFF2-40B4-BE49-F238E27FC236}">
                <a16:creationId xmlns:a16="http://schemas.microsoft.com/office/drawing/2014/main" id="{01E05A8D-BE9D-4CBB-AFD4-EC70B369DBDF}"/>
              </a:ext>
            </a:extLst>
          </p:cNvPr>
          <p:cNvCxnSpPr>
            <a:cxnSpLocks/>
          </p:cNvCxnSpPr>
          <p:nvPr/>
        </p:nvCxnSpPr>
        <p:spPr>
          <a:xfrm>
            <a:off x="906457" y="3361222"/>
            <a:ext cx="7131" cy="1957151"/>
          </a:xfrm>
          <a:prstGeom prst="line">
            <a:avLst/>
          </a:prstGeom>
          <a:ln w="25400"/>
        </p:spPr>
        <p:style>
          <a:lnRef idx="1">
            <a:schemeClr val="dk1"/>
          </a:lnRef>
          <a:fillRef idx="0">
            <a:schemeClr val="dk1"/>
          </a:fillRef>
          <a:effectRef idx="0">
            <a:schemeClr val="dk1"/>
          </a:effectRef>
          <a:fontRef idx="minor">
            <a:schemeClr val="tx1"/>
          </a:fontRef>
        </p:style>
      </p:cxnSp>
      <p:cxnSp>
        <p:nvCxnSpPr>
          <p:cNvPr id="48" name="Straight Connector 47">
            <a:extLst>
              <a:ext uri="{FF2B5EF4-FFF2-40B4-BE49-F238E27FC236}">
                <a16:creationId xmlns:a16="http://schemas.microsoft.com/office/drawing/2014/main" id="{B4B73343-3351-447F-AF1B-652A8EF54F66}"/>
              </a:ext>
            </a:extLst>
          </p:cNvPr>
          <p:cNvCxnSpPr>
            <a:cxnSpLocks/>
          </p:cNvCxnSpPr>
          <p:nvPr/>
        </p:nvCxnSpPr>
        <p:spPr>
          <a:xfrm flipV="1">
            <a:off x="854129" y="3369596"/>
            <a:ext cx="110439" cy="1576"/>
          </a:xfrm>
          <a:prstGeom prst="line">
            <a:avLst/>
          </a:prstGeom>
          <a:ln w="25400"/>
        </p:spPr>
        <p:style>
          <a:lnRef idx="1">
            <a:schemeClr val="dk1"/>
          </a:lnRef>
          <a:fillRef idx="0">
            <a:schemeClr val="dk1"/>
          </a:fillRef>
          <a:effectRef idx="0">
            <a:schemeClr val="dk1"/>
          </a:effectRef>
          <a:fontRef idx="minor">
            <a:schemeClr val="tx1"/>
          </a:fontRef>
        </p:style>
      </p:cxnSp>
      <p:sp>
        <p:nvSpPr>
          <p:cNvPr id="49" name="TextBox 48">
            <a:extLst>
              <a:ext uri="{FF2B5EF4-FFF2-40B4-BE49-F238E27FC236}">
                <a16:creationId xmlns:a16="http://schemas.microsoft.com/office/drawing/2014/main" id="{CF20DFA6-8BA5-467A-A4E7-69F13B75A5B2}"/>
              </a:ext>
            </a:extLst>
          </p:cNvPr>
          <p:cNvSpPr txBox="1"/>
          <p:nvPr/>
        </p:nvSpPr>
        <p:spPr>
          <a:xfrm>
            <a:off x="500301" y="3999898"/>
            <a:ext cx="428322" cy="523220"/>
          </a:xfrm>
          <a:prstGeom prst="rect">
            <a:avLst/>
          </a:prstGeom>
          <a:noFill/>
        </p:spPr>
        <p:txBody>
          <a:bodyPr wrap="none" rtlCol="0">
            <a:spAutoFit/>
          </a:bodyPr>
          <a:lstStyle/>
          <a:p>
            <a:r>
              <a:rPr lang="en-US" sz="2800" dirty="0"/>
              <a:t>h</a:t>
            </a:r>
            <a:r>
              <a:rPr lang="en-US" sz="2800" baseline="-25000" dirty="0"/>
              <a:t>i</a:t>
            </a:r>
            <a:endParaRPr lang="en-US" dirty="0"/>
          </a:p>
        </p:txBody>
      </p:sp>
      <p:sp>
        <p:nvSpPr>
          <p:cNvPr id="51" name="TextBox 50">
            <a:extLst>
              <a:ext uri="{FF2B5EF4-FFF2-40B4-BE49-F238E27FC236}">
                <a16:creationId xmlns:a16="http://schemas.microsoft.com/office/drawing/2014/main" id="{37E3D1D1-9B59-4598-BDA6-9EC200E1C948}"/>
              </a:ext>
            </a:extLst>
          </p:cNvPr>
          <p:cNvSpPr txBox="1"/>
          <p:nvPr/>
        </p:nvSpPr>
        <p:spPr>
          <a:xfrm>
            <a:off x="5353112" y="2985482"/>
            <a:ext cx="1405641" cy="369332"/>
          </a:xfrm>
          <a:prstGeom prst="rect">
            <a:avLst/>
          </a:prstGeom>
          <a:noFill/>
        </p:spPr>
        <p:txBody>
          <a:bodyPr wrap="none" rtlCol="0">
            <a:spAutoFit/>
          </a:bodyPr>
          <a:lstStyle/>
          <a:p>
            <a:r>
              <a:rPr lang="en-US" dirty="0"/>
              <a:t>principle axis</a:t>
            </a:r>
          </a:p>
        </p:txBody>
      </p:sp>
      <p:sp>
        <p:nvSpPr>
          <p:cNvPr id="53" name="Title 1">
            <a:extLst>
              <a:ext uri="{FF2B5EF4-FFF2-40B4-BE49-F238E27FC236}">
                <a16:creationId xmlns:a16="http://schemas.microsoft.com/office/drawing/2014/main" id="{F8B3514C-E18F-4239-95D0-A7EDDAFB73CA}"/>
              </a:ext>
            </a:extLst>
          </p:cNvPr>
          <p:cNvSpPr txBox="1">
            <a:spLocks/>
          </p:cNvSpPr>
          <p:nvPr/>
        </p:nvSpPr>
        <p:spPr>
          <a:xfrm>
            <a:off x="4696678" y="92124"/>
            <a:ext cx="3435626" cy="6368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E.2 Mirrors</a:t>
            </a:r>
          </a:p>
        </p:txBody>
      </p:sp>
      <p:sp>
        <p:nvSpPr>
          <p:cNvPr id="54" name="TextBox 53">
            <a:extLst>
              <a:ext uri="{FF2B5EF4-FFF2-40B4-BE49-F238E27FC236}">
                <a16:creationId xmlns:a16="http://schemas.microsoft.com/office/drawing/2014/main" id="{1CC1E17C-91FB-44C9-9293-ACB68E44757E}"/>
              </a:ext>
            </a:extLst>
          </p:cNvPr>
          <p:cNvSpPr txBox="1"/>
          <p:nvPr/>
        </p:nvSpPr>
        <p:spPr>
          <a:xfrm>
            <a:off x="7960010" y="2543631"/>
            <a:ext cx="1615892" cy="369332"/>
          </a:xfrm>
          <a:prstGeom prst="rect">
            <a:avLst/>
          </a:prstGeom>
          <a:noFill/>
        </p:spPr>
        <p:txBody>
          <a:bodyPr wrap="none" rtlCol="0">
            <a:spAutoFit/>
          </a:bodyPr>
          <a:lstStyle/>
          <a:p>
            <a:r>
              <a:rPr lang="en-US" dirty="0"/>
              <a:t>Blue reflection:</a:t>
            </a:r>
          </a:p>
        </p:txBody>
      </p:sp>
      <p:graphicFrame>
        <p:nvGraphicFramePr>
          <p:cNvPr id="55" name="Object 54">
            <a:extLst>
              <a:ext uri="{FF2B5EF4-FFF2-40B4-BE49-F238E27FC236}">
                <a16:creationId xmlns:a16="http://schemas.microsoft.com/office/drawing/2014/main" id="{7ECAAE48-92C6-49DD-8CD5-B78229FEB041}"/>
              </a:ext>
            </a:extLst>
          </p:cNvPr>
          <p:cNvGraphicFramePr>
            <a:graphicFrameLocks noChangeAspect="1"/>
          </p:cNvGraphicFramePr>
          <p:nvPr>
            <p:extLst>
              <p:ext uri="{D42A27DB-BD31-4B8C-83A1-F6EECF244321}">
                <p14:modId xmlns:p14="http://schemas.microsoft.com/office/powerpoint/2010/main" val="970273726"/>
              </p:ext>
            </p:extLst>
          </p:nvPr>
        </p:nvGraphicFramePr>
        <p:xfrm>
          <a:off x="8506714" y="3076575"/>
          <a:ext cx="1760538" cy="333375"/>
        </p:xfrm>
        <a:graphic>
          <a:graphicData uri="http://schemas.openxmlformats.org/presentationml/2006/ole">
            <mc:AlternateContent xmlns:mc="http://schemas.openxmlformats.org/markup-compatibility/2006">
              <mc:Choice xmlns:v="urn:schemas-microsoft-com:vml" Requires="v">
                <p:oleObj spid="_x0000_s5551" name="Equation" r:id="rId10" imgW="1206360" imgH="228600" progId="Equation.DSMT4">
                  <p:embed/>
                </p:oleObj>
              </mc:Choice>
              <mc:Fallback>
                <p:oleObj name="Equation" r:id="rId10" imgW="1206360" imgH="228600" progId="Equation.DSMT4">
                  <p:embed/>
                  <p:pic>
                    <p:nvPicPr>
                      <p:cNvPr id="0" name=""/>
                      <p:cNvPicPr/>
                      <p:nvPr/>
                    </p:nvPicPr>
                    <p:blipFill>
                      <a:blip r:embed="rId11"/>
                      <a:stretch>
                        <a:fillRect/>
                      </a:stretch>
                    </p:blipFill>
                    <p:spPr>
                      <a:xfrm>
                        <a:off x="8506714" y="3076575"/>
                        <a:ext cx="1760538" cy="333375"/>
                      </a:xfrm>
                      <a:prstGeom prst="rect">
                        <a:avLst/>
                      </a:prstGeom>
                    </p:spPr>
                  </p:pic>
                </p:oleObj>
              </mc:Fallback>
            </mc:AlternateContent>
          </a:graphicData>
        </a:graphic>
      </p:graphicFrame>
      <p:sp>
        <p:nvSpPr>
          <p:cNvPr id="56" name="TextBox 55">
            <a:extLst>
              <a:ext uri="{FF2B5EF4-FFF2-40B4-BE49-F238E27FC236}">
                <a16:creationId xmlns:a16="http://schemas.microsoft.com/office/drawing/2014/main" id="{BA0B01E7-792F-40AD-B116-31E37E9EB327}"/>
              </a:ext>
            </a:extLst>
          </p:cNvPr>
          <p:cNvSpPr txBox="1"/>
          <p:nvPr/>
        </p:nvSpPr>
        <p:spPr>
          <a:xfrm>
            <a:off x="7979182" y="3591732"/>
            <a:ext cx="1883336" cy="369332"/>
          </a:xfrm>
          <a:prstGeom prst="rect">
            <a:avLst/>
          </a:prstGeom>
          <a:noFill/>
        </p:spPr>
        <p:txBody>
          <a:bodyPr wrap="none" rtlCol="0">
            <a:spAutoFit/>
          </a:bodyPr>
          <a:lstStyle/>
          <a:p>
            <a:r>
              <a:rPr lang="en-US" dirty="0"/>
              <a:t>Orange reflection:</a:t>
            </a:r>
          </a:p>
        </p:txBody>
      </p:sp>
      <p:graphicFrame>
        <p:nvGraphicFramePr>
          <p:cNvPr id="57" name="Object 56">
            <a:extLst>
              <a:ext uri="{FF2B5EF4-FFF2-40B4-BE49-F238E27FC236}">
                <a16:creationId xmlns:a16="http://schemas.microsoft.com/office/drawing/2014/main" id="{264D95F7-6474-4334-BC32-08DDCFCE6AF0}"/>
              </a:ext>
            </a:extLst>
          </p:cNvPr>
          <p:cNvGraphicFramePr>
            <a:graphicFrameLocks noChangeAspect="1"/>
          </p:cNvGraphicFramePr>
          <p:nvPr>
            <p:extLst>
              <p:ext uri="{D42A27DB-BD31-4B8C-83A1-F6EECF244321}">
                <p14:modId xmlns:p14="http://schemas.microsoft.com/office/powerpoint/2010/main" val="817334638"/>
              </p:ext>
            </p:extLst>
          </p:nvPr>
        </p:nvGraphicFramePr>
        <p:xfrm>
          <a:off x="8508580" y="4036942"/>
          <a:ext cx="1909763" cy="352425"/>
        </p:xfrm>
        <a:graphic>
          <a:graphicData uri="http://schemas.openxmlformats.org/presentationml/2006/ole">
            <mc:AlternateContent xmlns:mc="http://schemas.openxmlformats.org/markup-compatibility/2006">
              <mc:Choice xmlns:v="urn:schemas-microsoft-com:vml" Requires="v">
                <p:oleObj spid="_x0000_s5552" name="Equation" r:id="rId12" imgW="1307880" imgH="241200" progId="Equation.DSMT4">
                  <p:embed/>
                </p:oleObj>
              </mc:Choice>
              <mc:Fallback>
                <p:oleObj name="Equation" r:id="rId12" imgW="1307880" imgH="241200" progId="Equation.DSMT4">
                  <p:embed/>
                  <p:pic>
                    <p:nvPicPr>
                      <p:cNvPr id="55" name="Object 54">
                        <a:extLst>
                          <a:ext uri="{FF2B5EF4-FFF2-40B4-BE49-F238E27FC236}">
                            <a16:creationId xmlns:a16="http://schemas.microsoft.com/office/drawing/2014/main" id="{7ECAAE48-92C6-49DD-8CD5-B78229FEB041}"/>
                          </a:ext>
                        </a:extLst>
                      </p:cNvPr>
                      <p:cNvPicPr/>
                      <p:nvPr/>
                    </p:nvPicPr>
                    <p:blipFill>
                      <a:blip r:embed="rId13"/>
                      <a:stretch>
                        <a:fillRect/>
                      </a:stretch>
                    </p:blipFill>
                    <p:spPr>
                      <a:xfrm>
                        <a:off x="8508580" y="4036942"/>
                        <a:ext cx="1909763" cy="352425"/>
                      </a:xfrm>
                      <a:prstGeom prst="rect">
                        <a:avLst/>
                      </a:prstGeom>
                    </p:spPr>
                  </p:pic>
                </p:oleObj>
              </mc:Fallback>
            </mc:AlternateContent>
          </a:graphicData>
        </a:graphic>
      </p:graphicFrame>
      <p:sp>
        <p:nvSpPr>
          <p:cNvPr id="58" name="TextBox 57">
            <a:extLst>
              <a:ext uri="{FF2B5EF4-FFF2-40B4-BE49-F238E27FC236}">
                <a16:creationId xmlns:a16="http://schemas.microsoft.com/office/drawing/2014/main" id="{20130378-8A3D-4DC3-B238-BB17827FDBB7}"/>
              </a:ext>
            </a:extLst>
          </p:cNvPr>
          <p:cNvSpPr txBox="1"/>
          <p:nvPr/>
        </p:nvSpPr>
        <p:spPr>
          <a:xfrm>
            <a:off x="7930695" y="4523433"/>
            <a:ext cx="1367106" cy="369332"/>
          </a:xfrm>
          <a:prstGeom prst="rect">
            <a:avLst/>
          </a:prstGeom>
          <a:noFill/>
        </p:spPr>
        <p:txBody>
          <a:bodyPr wrap="none" rtlCol="0">
            <a:spAutoFit/>
          </a:bodyPr>
          <a:lstStyle/>
          <a:p>
            <a:r>
              <a:rPr lang="en-US" dirty="0"/>
              <a:t>Intersection:</a:t>
            </a:r>
          </a:p>
        </p:txBody>
      </p:sp>
      <p:graphicFrame>
        <p:nvGraphicFramePr>
          <p:cNvPr id="59" name="Object 58">
            <a:extLst>
              <a:ext uri="{FF2B5EF4-FFF2-40B4-BE49-F238E27FC236}">
                <a16:creationId xmlns:a16="http://schemas.microsoft.com/office/drawing/2014/main" id="{27D2F75A-616C-4797-BFA9-625B99E7B184}"/>
              </a:ext>
            </a:extLst>
          </p:cNvPr>
          <p:cNvGraphicFramePr>
            <a:graphicFrameLocks noChangeAspect="1"/>
          </p:cNvGraphicFramePr>
          <p:nvPr>
            <p:extLst>
              <p:ext uri="{D42A27DB-BD31-4B8C-83A1-F6EECF244321}">
                <p14:modId xmlns:p14="http://schemas.microsoft.com/office/powerpoint/2010/main" val="3182233192"/>
              </p:ext>
            </p:extLst>
          </p:nvPr>
        </p:nvGraphicFramePr>
        <p:xfrm>
          <a:off x="8039573" y="4988185"/>
          <a:ext cx="1149350" cy="350837"/>
        </p:xfrm>
        <a:graphic>
          <a:graphicData uri="http://schemas.openxmlformats.org/presentationml/2006/ole">
            <mc:AlternateContent xmlns:mc="http://schemas.openxmlformats.org/markup-compatibility/2006">
              <mc:Choice xmlns:v="urn:schemas-microsoft-com:vml" Requires="v">
                <p:oleObj spid="_x0000_s5553" name="Equation" r:id="rId14" imgW="787320" imgH="241200" progId="Equation.DSMT4">
                  <p:embed/>
                </p:oleObj>
              </mc:Choice>
              <mc:Fallback>
                <p:oleObj name="Equation" r:id="rId14" imgW="787320" imgH="241200" progId="Equation.DSMT4">
                  <p:embed/>
                  <p:pic>
                    <p:nvPicPr>
                      <p:cNvPr id="55" name="Object 54">
                        <a:extLst>
                          <a:ext uri="{FF2B5EF4-FFF2-40B4-BE49-F238E27FC236}">
                            <a16:creationId xmlns:a16="http://schemas.microsoft.com/office/drawing/2014/main" id="{7ECAAE48-92C6-49DD-8CD5-B78229FEB041}"/>
                          </a:ext>
                        </a:extLst>
                      </p:cNvPr>
                      <p:cNvPicPr/>
                      <p:nvPr/>
                    </p:nvPicPr>
                    <p:blipFill>
                      <a:blip r:embed="rId15"/>
                      <a:stretch>
                        <a:fillRect/>
                      </a:stretch>
                    </p:blipFill>
                    <p:spPr>
                      <a:xfrm>
                        <a:off x="8039573" y="4988185"/>
                        <a:ext cx="1149350" cy="350837"/>
                      </a:xfrm>
                      <a:prstGeom prst="rect">
                        <a:avLst/>
                      </a:prstGeom>
                    </p:spPr>
                  </p:pic>
                </p:oleObj>
              </mc:Fallback>
            </mc:AlternateContent>
          </a:graphicData>
        </a:graphic>
      </p:graphicFrame>
      <p:cxnSp>
        <p:nvCxnSpPr>
          <p:cNvPr id="61" name="Straight Connector 60">
            <a:extLst>
              <a:ext uri="{FF2B5EF4-FFF2-40B4-BE49-F238E27FC236}">
                <a16:creationId xmlns:a16="http://schemas.microsoft.com/office/drawing/2014/main" id="{07C57221-C7A7-4E41-88A9-CFC64A00557E}"/>
              </a:ext>
            </a:extLst>
          </p:cNvPr>
          <p:cNvCxnSpPr>
            <a:cxnSpLocks/>
          </p:cNvCxnSpPr>
          <p:nvPr/>
        </p:nvCxnSpPr>
        <p:spPr>
          <a:xfrm flipV="1">
            <a:off x="536490" y="1160512"/>
            <a:ext cx="8097560" cy="23759"/>
          </a:xfrm>
          <a:prstGeom prst="line">
            <a:avLst/>
          </a:prstGeom>
          <a:ln w="19050">
            <a:prstDash val="sysDash"/>
          </a:ln>
        </p:spPr>
        <p:style>
          <a:lnRef idx="2">
            <a:schemeClr val="dk1"/>
          </a:lnRef>
          <a:fillRef idx="0">
            <a:schemeClr val="dk1"/>
          </a:fillRef>
          <a:effectRef idx="1">
            <a:schemeClr val="dk1"/>
          </a:effectRef>
          <a:fontRef idx="minor">
            <a:schemeClr val="tx1"/>
          </a:fontRef>
        </p:style>
      </p:cxnSp>
      <p:cxnSp>
        <p:nvCxnSpPr>
          <p:cNvPr id="62" name="Straight Connector 61">
            <a:extLst>
              <a:ext uri="{FF2B5EF4-FFF2-40B4-BE49-F238E27FC236}">
                <a16:creationId xmlns:a16="http://schemas.microsoft.com/office/drawing/2014/main" id="{634AA8CC-861A-4BCA-86B2-78830063E34F}"/>
              </a:ext>
            </a:extLst>
          </p:cNvPr>
          <p:cNvCxnSpPr>
            <a:cxnSpLocks/>
          </p:cNvCxnSpPr>
          <p:nvPr/>
        </p:nvCxnSpPr>
        <p:spPr>
          <a:xfrm>
            <a:off x="4793521" y="1019189"/>
            <a:ext cx="0" cy="333321"/>
          </a:xfrm>
          <a:prstGeom prst="line">
            <a:avLst/>
          </a:prstGeom>
          <a:ln w="19050"/>
        </p:spPr>
        <p:style>
          <a:lnRef idx="1">
            <a:schemeClr val="dk1"/>
          </a:lnRef>
          <a:fillRef idx="0">
            <a:schemeClr val="dk1"/>
          </a:fillRef>
          <a:effectRef idx="0">
            <a:schemeClr val="dk1"/>
          </a:effectRef>
          <a:fontRef idx="minor">
            <a:schemeClr val="tx1"/>
          </a:fontRef>
        </p:style>
      </p:cxnSp>
      <p:sp>
        <p:nvSpPr>
          <p:cNvPr id="63" name="TextBox 62">
            <a:extLst>
              <a:ext uri="{FF2B5EF4-FFF2-40B4-BE49-F238E27FC236}">
                <a16:creationId xmlns:a16="http://schemas.microsoft.com/office/drawing/2014/main" id="{752FA2CC-4DA0-4148-9797-C0D8D8E29A3F}"/>
              </a:ext>
            </a:extLst>
          </p:cNvPr>
          <p:cNvSpPr txBox="1"/>
          <p:nvPr/>
        </p:nvSpPr>
        <p:spPr>
          <a:xfrm>
            <a:off x="649724" y="729322"/>
            <a:ext cx="3588675" cy="369332"/>
          </a:xfrm>
          <a:prstGeom prst="rect">
            <a:avLst/>
          </a:prstGeom>
          <a:noFill/>
        </p:spPr>
        <p:txBody>
          <a:bodyPr wrap="none" rtlCol="0">
            <a:spAutoFit/>
          </a:bodyPr>
          <a:lstStyle/>
          <a:p>
            <a:r>
              <a:rPr lang="en-US" dirty="0"/>
              <a:t>region where light came from: x</a:t>
            </a:r>
            <a:r>
              <a:rPr lang="en-US" baseline="-25000" dirty="0"/>
              <a:t>o</a:t>
            </a:r>
            <a:r>
              <a:rPr lang="en-US" dirty="0"/>
              <a:t> &gt; 0</a:t>
            </a:r>
          </a:p>
        </p:txBody>
      </p:sp>
      <p:sp>
        <p:nvSpPr>
          <p:cNvPr id="64" name="TextBox 63">
            <a:extLst>
              <a:ext uri="{FF2B5EF4-FFF2-40B4-BE49-F238E27FC236}">
                <a16:creationId xmlns:a16="http://schemas.microsoft.com/office/drawing/2014/main" id="{BAB22B5B-13F2-46BF-B8EE-281A90B563E6}"/>
              </a:ext>
            </a:extLst>
          </p:cNvPr>
          <p:cNvSpPr txBox="1"/>
          <p:nvPr/>
        </p:nvSpPr>
        <p:spPr>
          <a:xfrm>
            <a:off x="649724" y="1246533"/>
            <a:ext cx="3011274" cy="369332"/>
          </a:xfrm>
          <a:prstGeom prst="rect">
            <a:avLst/>
          </a:prstGeom>
          <a:noFill/>
        </p:spPr>
        <p:txBody>
          <a:bodyPr wrap="none" rtlCol="0">
            <a:spAutoFit/>
          </a:bodyPr>
          <a:lstStyle/>
          <a:p>
            <a:r>
              <a:rPr lang="en-US" dirty="0"/>
              <a:t>region where light went: x</a:t>
            </a:r>
            <a:r>
              <a:rPr lang="en-US" baseline="-25000" dirty="0"/>
              <a:t>i</a:t>
            </a:r>
            <a:r>
              <a:rPr lang="en-US" dirty="0"/>
              <a:t> &gt; 0</a:t>
            </a:r>
          </a:p>
        </p:txBody>
      </p:sp>
      <p:graphicFrame>
        <p:nvGraphicFramePr>
          <p:cNvPr id="65" name="Object 64">
            <a:extLst>
              <a:ext uri="{FF2B5EF4-FFF2-40B4-BE49-F238E27FC236}">
                <a16:creationId xmlns:a16="http://schemas.microsoft.com/office/drawing/2014/main" id="{3A62FBA1-EA2C-4DA6-9F2C-0A667A5D7A54}"/>
              </a:ext>
            </a:extLst>
          </p:cNvPr>
          <p:cNvGraphicFramePr>
            <a:graphicFrameLocks noChangeAspect="1"/>
          </p:cNvGraphicFramePr>
          <p:nvPr>
            <p:extLst>
              <p:ext uri="{D42A27DB-BD31-4B8C-83A1-F6EECF244321}">
                <p14:modId xmlns:p14="http://schemas.microsoft.com/office/powerpoint/2010/main" val="3659178559"/>
              </p:ext>
            </p:extLst>
          </p:nvPr>
        </p:nvGraphicFramePr>
        <p:xfrm>
          <a:off x="10267252" y="2947009"/>
          <a:ext cx="1001712" cy="611187"/>
        </p:xfrm>
        <a:graphic>
          <a:graphicData uri="http://schemas.openxmlformats.org/presentationml/2006/ole">
            <mc:AlternateContent xmlns:mc="http://schemas.openxmlformats.org/markup-compatibility/2006">
              <mc:Choice xmlns:v="urn:schemas-microsoft-com:vml" Requires="v">
                <p:oleObj spid="_x0000_s5554" name="Equation" r:id="rId16" imgW="685800" imgH="419040" progId="Equation.DSMT4">
                  <p:embed/>
                </p:oleObj>
              </mc:Choice>
              <mc:Fallback>
                <p:oleObj name="Equation" r:id="rId16" imgW="685800" imgH="419040" progId="Equation.DSMT4">
                  <p:embed/>
                  <p:pic>
                    <p:nvPicPr>
                      <p:cNvPr id="55" name="Object 54">
                        <a:extLst>
                          <a:ext uri="{FF2B5EF4-FFF2-40B4-BE49-F238E27FC236}">
                            <a16:creationId xmlns:a16="http://schemas.microsoft.com/office/drawing/2014/main" id="{7ECAAE48-92C6-49DD-8CD5-B78229FEB041}"/>
                          </a:ext>
                        </a:extLst>
                      </p:cNvPr>
                      <p:cNvPicPr/>
                      <p:nvPr/>
                    </p:nvPicPr>
                    <p:blipFill>
                      <a:blip r:embed="rId17"/>
                      <a:stretch>
                        <a:fillRect/>
                      </a:stretch>
                    </p:blipFill>
                    <p:spPr>
                      <a:xfrm>
                        <a:off x="10267252" y="2947009"/>
                        <a:ext cx="1001712" cy="611187"/>
                      </a:xfrm>
                      <a:prstGeom prst="rect">
                        <a:avLst/>
                      </a:prstGeom>
                    </p:spPr>
                  </p:pic>
                </p:oleObj>
              </mc:Fallback>
            </mc:AlternateContent>
          </a:graphicData>
        </a:graphic>
      </p:graphicFrame>
      <p:sp>
        <p:nvSpPr>
          <p:cNvPr id="66" name="TextBox 65">
            <a:extLst>
              <a:ext uri="{FF2B5EF4-FFF2-40B4-BE49-F238E27FC236}">
                <a16:creationId xmlns:a16="http://schemas.microsoft.com/office/drawing/2014/main" id="{2C2A0305-81BA-43B2-B6A4-97CC9C41BC31}"/>
              </a:ext>
            </a:extLst>
          </p:cNvPr>
          <p:cNvSpPr txBox="1"/>
          <p:nvPr/>
        </p:nvSpPr>
        <p:spPr>
          <a:xfrm>
            <a:off x="6168060" y="1372365"/>
            <a:ext cx="5907550" cy="1077218"/>
          </a:xfrm>
          <a:prstGeom prst="rect">
            <a:avLst/>
          </a:prstGeom>
          <a:noFill/>
        </p:spPr>
        <p:txBody>
          <a:bodyPr wrap="square" rtlCol="0">
            <a:spAutoFit/>
          </a:bodyPr>
          <a:lstStyle/>
          <a:p>
            <a:r>
              <a:rPr lang="en-US" sz="1600" dirty="0"/>
              <a:t>Image is located at the intersection of the two reflected rays.  We’ll write an equation for them and see where this is.  Placing an invisible coordinate system at the center of the mirror, and treating left as positive, since x</a:t>
            </a:r>
            <a:r>
              <a:rPr lang="en-US" sz="1600" baseline="-25000" dirty="0"/>
              <a:t>i</a:t>
            </a:r>
            <a:r>
              <a:rPr lang="en-US" sz="1600" dirty="0"/>
              <a:t> is positive in that direction…</a:t>
            </a:r>
          </a:p>
        </p:txBody>
      </p:sp>
      <p:graphicFrame>
        <p:nvGraphicFramePr>
          <p:cNvPr id="67" name="Object 66">
            <a:extLst>
              <a:ext uri="{FF2B5EF4-FFF2-40B4-BE49-F238E27FC236}">
                <a16:creationId xmlns:a16="http://schemas.microsoft.com/office/drawing/2014/main" id="{35AE3255-705A-4D08-A4DF-7E3797F9D61C}"/>
              </a:ext>
            </a:extLst>
          </p:cNvPr>
          <p:cNvGraphicFramePr>
            <a:graphicFrameLocks noChangeAspect="1"/>
          </p:cNvGraphicFramePr>
          <p:nvPr>
            <p:extLst>
              <p:ext uri="{D42A27DB-BD31-4B8C-83A1-F6EECF244321}">
                <p14:modId xmlns:p14="http://schemas.microsoft.com/office/powerpoint/2010/main" val="1273086537"/>
              </p:ext>
            </p:extLst>
          </p:nvPr>
        </p:nvGraphicFramePr>
        <p:xfrm>
          <a:off x="10445018" y="3902308"/>
          <a:ext cx="927100" cy="630237"/>
        </p:xfrm>
        <a:graphic>
          <a:graphicData uri="http://schemas.openxmlformats.org/presentationml/2006/ole">
            <mc:AlternateContent xmlns:mc="http://schemas.openxmlformats.org/markup-compatibility/2006">
              <mc:Choice xmlns:v="urn:schemas-microsoft-com:vml" Requires="v">
                <p:oleObj spid="_x0000_s5555" name="Equation" r:id="rId18" imgW="634680" imgH="431640" progId="Equation.DSMT4">
                  <p:embed/>
                </p:oleObj>
              </mc:Choice>
              <mc:Fallback>
                <p:oleObj name="Equation" r:id="rId18" imgW="634680" imgH="431640" progId="Equation.DSMT4">
                  <p:embed/>
                  <p:pic>
                    <p:nvPicPr>
                      <p:cNvPr id="57" name="Object 56">
                        <a:extLst>
                          <a:ext uri="{FF2B5EF4-FFF2-40B4-BE49-F238E27FC236}">
                            <a16:creationId xmlns:a16="http://schemas.microsoft.com/office/drawing/2014/main" id="{264D95F7-6474-4334-BC32-08DDCFCE6AF0}"/>
                          </a:ext>
                        </a:extLst>
                      </p:cNvPr>
                      <p:cNvPicPr/>
                      <p:nvPr/>
                    </p:nvPicPr>
                    <p:blipFill>
                      <a:blip r:embed="rId19"/>
                      <a:stretch>
                        <a:fillRect/>
                      </a:stretch>
                    </p:blipFill>
                    <p:spPr>
                      <a:xfrm>
                        <a:off x="10445018" y="3902308"/>
                        <a:ext cx="927100" cy="630237"/>
                      </a:xfrm>
                      <a:prstGeom prst="rect">
                        <a:avLst/>
                      </a:prstGeom>
                    </p:spPr>
                  </p:pic>
                </p:oleObj>
              </mc:Fallback>
            </mc:AlternateContent>
          </a:graphicData>
        </a:graphic>
      </p:graphicFrame>
      <p:graphicFrame>
        <p:nvGraphicFramePr>
          <p:cNvPr id="68" name="Object 67">
            <a:extLst>
              <a:ext uri="{FF2B5EF4-FFF2-40B4-BE49-F238E27FC236}">
                <a16:creationId xmlns:a16="http://schemas.microsoft.com/office/drawing/2014/main" id="{1C14F39C-649D-480D-B709-C8CEACCF398D}"/>
              </a:ext>
            </a:extLst>
          </p:cNvPr>
          <p:cNvGraphicFramePr>
            <a:graphicFrameLocks noChangeAspect="1"/>
          </p:cNvGraphicFramePr>
          <p:nvPr>
            <p:extLst>
              <p:ext uri="{D42A27DB-BD31-4B8C-83A1-F6EECF244321}">
                <p14:modId xmlns:p14="http://schemas.microsoft.com/office/powerpoint/2010/main" val="3450881280"/>
              </p:ext>
            </p:extLst>
          </p:nvPr>
        </p:nvGraphicFramePr>
        <p:xfrm>
          <a:off x="9938639" y="4826000"/>
          <a:ext cx="1873250" cy="704850"/>
        </p:xfrm>
        <a:graphic>
          <a:graphicData uri="http://schemas.openxmlformats.org/presentationml/2006/ole">
            <mc:AlternateContent xmlns:mc="http://schemas.openxmlformats.org/markup-compatibility/2006">
              <mc:Choice xmlns:v="urn:schemas-microsoft-com:vml" Requires="v">
                <p:oleObj spid="_x0000_s5556" name="Equation" r:id="rId20" imgW="1282680" imgH="482400" progId="Equation.DSMT4">
                  <p:embed/>
                </p:oleObj>
              </mc:Choice>
              <mc:Fallback>
                <p:oleObj name="Equation" r:id="rId20" imgW="1282680" imgH="482400" progId="Equation.DSMT4">
                  <p:embed/>
                  <p:pic>
                    <p:nvPicPr>
                      <p:cNvPr id="59" name="Object 58">
                        <a:extLst>
                          <a:ext uri="{FF2B5EF4-FFF2-40B4-BE49-F238E27FC236}">
                            <a16:creationId xmlns:a16="http://schemas.microsoft.com/office/drawing/2014/main" id="{27D2F75A-616C-4797-BFA9-625B99E7B184}"/>
                          </a:ext>
                        </a:extLst>
                      </p:cNvPr>
                      <p:cNvPicPr/>
                      <p:nvPr/>
                    </p:nvPicPr>
                    <p:blipFill>
                      <a:blip r:embed="rId21"/>
                      <a:stretch>
                        <a:fillRect/>
                      </a:stretch>
                    </p:blipFill>
                    <p:spPr>
                      <a:xfrm>
                        <a:off x="9938639" y="4826000"/>
                        <a:ext cx="1873250" cy="704850"/>
                      </a:xfrm>
                      <a:prstGeom prst="rect">
                        <a:avLst/>
                      </a:prstGeom>
                    </p:spPr>
                  </p:pic>
                </p:oleObj>
              </mc:Fallback>
            </mc:AlternateContent>
          </a:graphicData>
        </a:graphic>
      </p:graphicFrame>
      <p:graphicFrame>
        <p:nvGraphicFramePr>
          <p:cNvPr id="69" name="Object 68">
            <a:extLst>
              <a:ext uri="{FF2B5EF4-FFF2-40B4-BE49-F238E27FC236}">
                <a16:creationId xmlns:a16="http://schemas.microsoft.com/office/drawing/2014/main" id="{4268200C-2B8E-4E35-87EB-6B5D3F23F55A}"/>
              </a:ext>
            </a:extLst>
          </p:cNvPr>
          <p:cNvGraphicFramePr>
            <a:graphicFrameLocks noChangeAspect="1"/>
          </p:cNvGraphicFramePr>
          <p:nvPr>
            <p:extLst>
              <p:ext uri="{D42A27DB-BD31-4B8C-83A1-F6EECF244321}">
                <p14:modId xmlns:p14="http://schemas.microsoft.com/office/powerpoint/2010/main" val="293530198"/>
              </p:ext>
            </p:extLst>
          </p:nvPr>
        </p:nvGraphicFramePr>
        <p:xfrm>
          <a:off x="10157680" y="5934613"/>
          <a:ext cx="1501775" cy="630238"/>
        </p:xfrm>
        <a:graphic>
          <a:graphicData uri="http://schemas.openxmlformats.org/presentationml/2006/ole">
            <mc:AlternateContent xmlns:mc="http://schemas.openxmlformats.org/markup-compatibility/2006">
              <mc:Choice xmlns:v="urn:schemas-microsoft-com:vml" Requires="v">
                <p:oleObj spid="_x0000_s5557" name="Equation" r:id="rId22" imgW="1028520" imgH="431640" progId="Equation.DSMT4">
                  <p:embed/>
                </p:oleObj>
              </mc:Choice>
              <mc:Fallback>
                <p:oleObj name="Equation" r:id="rId22" imgW="1028520" imgH="431640" progId="Equation.DSMT4">
                  <p:embed/>
                  <p:pic>
                    <p:nvPicPr>
                      <p:cNvPr id="59" name="Object 58">
                        <a:extLst>
                          <a:ext uri="{FF2B5EF4-FFF2-40B4-BE49-F238E27FC236}">
                            <a16:creationId xmlns:a16="http://schemas.microsoft.com/office/drawing/2014/main" id="{27D2F75A-616C-4797-BFA9-625B99E7B184}"/>
                          </a:ext>
                        </a:extLst>
                      </p:cNvPr>
                      <p:cNvPicPr/>
                      <p:nvPr/>
                    </p:nvPicPr>
                    <p:blipFill>
                      <a:blip r:embed="rId23"/>
                      <a:stretch>
                        <a:fillRect/>
                      </a:stretch>
                    </p:blipFill>
                    <p:spPr>
                      <a:xfrm>
                        <a:off x="10157680" y="5934613"/>
                        <a:ext cx="1501775" cy="630238"/>
                      </a:xfrm>
                      <a:prstGeom prst="rect">
                        <a:avLst/>
                      </a:prstGeom>
                    </p:spPr>
                  </p:pic>
                </p:oleObj>
              </mc:Fallback>
            </mc:AlternateContent>
          </a:graphicData>
        </a:graphic>
      </p:graphicFrame>
      <p:graphicFrame>
        <p:nvGraphicFramePr>
          <p:cNvPr id="70" name="Object 69">
            <a:extLst>
              <a:ext uri="{FF2B5EF4-FFF2-40B4-BE49-F238E27FC236}">
                <a16:creationId xmlns:a16="http://schemas.microsoft.com/office/drawing/2014/main" id="{C7D96D13-D878-4820-8F78-69803A5E5E86}"/>
              </a:ext>
            </a:extLst>
          </p:cNvPr>
          <p:cNvGraphicFramePr>
            <a:graphicFrameLocks noChangeAspect="1"/>
          </p:cNvGraphicFramePr>
          <p:nvPr>
            <p:extLst>
              <p:ext uri="{D42A27DB-BD31-4B8C-83A1-F6EECF244321}">
                <p14:modId xmlns:p14="http://schemas.microsoft.com/office/powerpoint/2010/main" val="3987959494"/>
              </p:ext>
            </p:extLst>
          </p:nvPr>
        </p:nvGraphicFramePr>
        <p:xfrm>
          <a:off x="8110810" y="5990246"/>
          <a:ext cx="1111250" cy="630237"/>
        </p:xfrm>
        <a:graphic>
          <a:graphicData uri="http://schemas.openxmlformats.org/presentationml/2006/ole">
            <mc:AlternateContent xmlns:mc="http://schemas.openxmlformats.org/markup-compatibility/2006">
              <mc:Choice xmlns:v="urn:schemas-microsoft-com:vml" Requires="v">
                <p:oleObj spid="_x0000_s5558" name="Equation" r:id="rId24" imgW="761760" imgH="431640" progId="Equation.DSMT4">
                  <p:embed/>
                </p:oleObj>
              </mc:Choice>
              <mc:Fallback>
                <p:oleObj name="Equation" r:id="rId24" imgW="761760" imgH="431640" progId="Equation.DSMT4">
                  <p:embed/>
                  <p:pic>
                    <p:nvPicPr>
                      <p:cNvPr id="69" name="Object 68">
                        <a:extLst>
                          <a:ext uri="{FF2B5EF4-FFF2-40B4-BE49-F238E27FC236}">
                            <a16:creationId xmlns:a16="http://schemas.microsoft.com/office/drawing/2014/main" id="{4268200C-2B8E-4E35-87EB-6B5D3F23F55A}"/>
                          </a:ext>
                        </a:extLst>
                      </p:cNvPr>
                      <p:cNvPicPr/>
                      <p:nvPr/>
                    </p:nvPicPr>
                    <p:blipFill>
                      <a:blip r:embed="rId25"/>
                      <a:stretch>
                        <a:fillRect/>
                      </a:stretch>
                    </p:blipFill>
                    <p:spPr>
                      <a:xfrm>
                        <a:off x="8110810" y="5990246"/>
                        <a:ext cx="1111250" cy="630237"/>
                      </a:xfrm>
                      <a:prstGeom prst="rect">
                        <a:avLst/>
                      </a:prstGeom>
                      <a:solidFill>
                        <a:srgbClr val="CCFFCC"/>
                      </a:solidFill>
                    </p:spPr>
                  </p:pic>
                </p:oleObj>
              </mc:Fallback>
            </mc:AlternateContent>
          </a:graphicData>
        </a:graphic>
      </p:graphicFrame>
      <p:sp>
        <p:nvSpPr>
          <p:cNvPr id="72" name="TextBox 71">
            <a:extLst>
              <a:ext uri="{FF2B5EF4-FFF2-40B4-BE49-F238E27FC236}">
                <a16:creationId xmlns:a16="http://schemas.microsoft.com/office/drawing/2014/main" id="{A4984471-08FF-4EDC-A543-2EE6B67421FA}"/>
              </a:ext>
            </a:extLst>
          </p:cNvPr>
          <p:cNvSpPr txBox="1"/>
          <p:nvPr/>
        </p:nvSpPr>
        <p:spPr>
          <a:xfrm>
            <a:off x="5406302" y="4530797"/>
            <a:ext cx="1847130" cy="861774"/>
          </a:xfrm>
          <a:prstGeom prst="rect">
            <a:avLst/>
          </a:prstGeom>
          <a:noFill/>
        </p:spPr>
        <p:txBody>
          <a:bodyPr wrap="square" rtlCol="0">
            <a:spAutoFit/>
          </a:bodyPr>
          <a:lstStyle/>
          <a:p>
            <a:r>
              <a:rPr lang="en-US" sz="1600" dirty="0"/>
              <a:t>Height of image is y-coordinate of the intersection</a:t>
            </a:r>
            <a:r>
              <a:rPr lang="en-US" dirty="0"/>
              <a:t>:</a:t>
            </a:r>
          </a:p>
        </p:txBody>
      </p:sp>
      <p:graphicFrame>
        <p:nvGraphicFramePr>
          <p:cNvPr id="73" name="Object 72">
            <a:extLst>
              <a:ext uri="{FF2B5EF4-FFF2-40B4-BE49-F238E27FC236}">
                <a16:creationId xmlns:a16="http://schemas.microsoft.com/office/drawing/2014/main" id="{4E36875E-501C-4505-B6FA-C6488B8215F9}"/>
              </a:ext>
            </a:extLst>
          </p:cNvPr>
          <p:cNvGraphicFramePr>
            <a:graphicFrameLocks noChangeAspect="1"/>
          </p:cNvGraphicFramePr>
          <p:nvPr>
            <p:extLst>
              <p:ext uri="{D42A27DB-BD31-4B8C-83A1-F6EECF244321}">
                <p14:modId xmlns:p14="http://schemas.microsoft.com/office/powerpoint/2010/main" val="31420393"/>
              </p:ext>
            </p:extLst>
          </p:nvPr>
        </p:nvGraphicFramePr>
        <p:xfrm>
          <a:off x="5504689" y="5385871"/>
          <a:ext cx="1019175" cy="630238"/>
        </p:xfrm>
        <a:graphic>
          <a:graphicData uri="http://schemas.openxmlformats.org/presentationml/2006/ole">
            <mc:AlternateContent xmlns:mc="http://schemas.openxmlformats.org/markup-compatibility/2006">
              <mc:Choice xmlns:v="urn:schemas-microsoft-com:vml" Requires="v">
                <p:oleObj spid="_x0000_s5559" name="Equation" r:id="rId26" imgW="698400" imgH="431640" progId="Equation.DSMT4">
                  <p:embed/>
                </p:oleObj>
              </mc:Choice>
              <mc:Fallback>
                <p:oleObj name="Equation" r:id="rId26" imgW="698400" imgH="431640" progId="Equation.DSMT4">
                  <p:embed/>
                  <p:pic>
                    <p:nvPicPr>
                      <p:cNvPr id="68" name="Object 67">
                        <a:extLst>
                          <a:ext uri="{FF2B5EF4-FFF2-40B4-BE49-F238E27FC236}">
                            <a16:creationId xmlns:a16="http://schemas.microsoft.com/office/drawing/2014/main" id="{1C14F39C-649D-480D-B709-C8CEACCF398D}"/>
                          </a:ext>
                        </a:extLst>
                      </p:cNvPr>
                      <p:cNvPicPr/>
                      <p:nvPr/>
                    </p:nvPicPr>
                    <p:blipFill>
                      <a:blip r:embed="rId27"/>
                      <a:stretch>
                        <a:fillRect/>
                      </a:stretch>
                    </p:blipFill>
                    <p:spPr>
                      <a:xfrm>
                        <a:off x="5504689" y="5385871"/>
                        <a:ext cx="1019175" cy="630238"/>
                      </a:xfrm>
                      <a:prstGeom prst="rect">
                        <a:avLst/>
                      </a:prstGeom>
                    </p:spPr>
                  </p:pic>
                </p:oleObj>
              </mc:Fallback>
            </mc:AlternateContent>
          </a:graphicData>
        </a:graphic>
      </p:graphicFrame>
      <p:sp>
        <p:nvSpPr>
          <p:cNvPr id="74" name="TextBox 73">
            <a:extLst>
              <a:ext uri="{FF2B5EF4-FFF2-40B4-BE49-F238E27FC236}">
                <a16:creationId xmlns:a16="http://schemas.microsoft.com/office/drawing/2014/main" id="{A16AAF0E-CB7A-4C7E-9817-CE0BED088FB1}"/>
              </a:ext>
            </a:extLst>
          </p:cNvPr>
          <p:cNvSpPr txBox="1"/>
          <p:nvPr/>
        </p:nvSpPr>
        <p:spPr>
          <a:xfrm>
            <a:off x="2856418" y="5531713"/>
            <a:ext cx="1795235" cy="338554"/>
          </a:xfrm>
          <a:prstGeom prst="rect">
            <a:avLst/>
          </a:prstGeom>
          <a:noFill/>
        </p:spPr>
        <p:txBody>
          <a:bodyPr wrap="none" rtlCol="0">
            <a:spAutoFit/>
          </a:bodyPr>
          <a:lstStyle/>
          <a:p>
            <a:r>
              <a:rPr lang="en-US" sz="1600" dirty="0"/>
              <a:t>So magnification is:</a:t>
            </a:r>
            <a:endParaRPr lang="en-US" dirty="0"/>
          </a:p>
        </p:txBody>
      </p:sp>
      <p:graphicFrame>
        <p:nvGraphicFramePr>
          <p:cNvPr id="75" name="Object 74">
            <a:extLst>
              <a:ext uri="{FF2B5EF4-FFF2-40B4-BE49-F238E27FC236}">
                <a16:creationId xmlns:a16="http://schemas.microsoft.com/office/drawing/2014/main" id="{7C26EF78-AAD3-4F48-ABF0-BDCB3FE0BF6B}"/>
              </a:ext>
            </a:extLst>
          </p:cNvPr>
          <p:cNvGraphicFramePr>
            <a:graphicFrameLocks noChangeAspect="1"/>
          </p:cNvGraphicFramePr>
          <p:nvPr>
            <p:extLst>
              <p:ext uri="{D42A27DB-BD31-4B8C-83A1-F6EECF244321}">
                <p14:modId xmlns:p14="http://schemas.microsoft.com/office/powerpoint/2010/main" val="3367159577"/>
              </p:ext>
            </p:extLst>
          </p:nvPr>
        </p:nvGraphicFramePr>
        <p:xfrm>
          <a:off x="2959389" y="5998356"/>
          <a:ext cx="1279010" cy="630237"/>
        </p:xfrm>
        <a:graphic>
          <a:graphicData uri="http://schemas.openxmlformats.org/presentationml/2006/ole">
            <mc:AlternateContent xmlns:mc="http://schemas.openxmlformats.org/markup-compatibility/2006">
              <mc:Choice xmlns:v="urn:schemas-microsoft-com:vml" Requires="v">
                <p:oleObj spid="_x0000_s5560" name="Equation" r:id="rId28" imgW="876240" imgH="431640" progId="Equation.DSMT4">
                  <p:embed/>
                </p:oleObj>
              </mc:Choice>
              <mc:Fallback>
                <p:oleObj name="Equation" r:id="rId28" imgW="876240" imgH="431640" progId="Equation.DSMT4">
                  <p:embed/>
                  <p:pic>
                    <p:nvPicPr>
                      <p:cNvPr id="0" name=""/>
                      <p:cNvPicPr/>
                      <p:nvPr/>
                    </p:nvPicPr>
                    <p:blipFill>
                      <a:blip r:embed="rId29"/>
                      <a:stretch>
                        <a:fillRect/>
                      </a:stretch>
                    </p:blipFill>
                    <p:spPr>
                      <a:xfrm>
                        <a:off x="2959389" y="5998356"/>
                        <a:ext cx="1279010" cy="630237"/>
                      </a:xfrm>
                      <a:prstGeom prst="rect">
                        <a:avLst/>
                      </a:prstGeom>
                      <a:solidFill>
                        <a:srgbClr val="CCFFCC"/>
                      </a:solidFill>
                    </p:spPr>
                  </p:pic>
                </p:oleObj>
              </mc:Fallback>
            </mc:AlternateContent>
          </a:graphicData>
        </a:graphic>
      </p:graphicFrame>
      <p:cxnSp>
        <p:nvCxnSpPr>
          <p:cNvPr id="77" name="Straight Arrow Connector 76">
            <a:extLst>
              <a:ext uri="{FF2B5EF4-FFF2-40B4-BE49-F238E27FC236}">
                <a16:creationId xmlns:a16="http://schemas.microsoft.com/office/drawing/2014/main" id="{3BADB341-615E-4D18-9C62-11C668AF32E4}"/>
              </a:ext>
            </a:extLst>
          </p:cNvPr>
          <p:cNvCxnSpPr/>
          <p:nvPr/>
        </p:nvCxnSpPr>
        <p:spPr>
          <a:xfrm>
            <a:off x="9463461" y="5178425"/>
            <a:ext cx="399057"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9" name="Straight Arrow Connector 78">
            <a:extLst>
              <a:ext uri="{FF2B5EF4-FFF2-40B4-BE49-F238E27FC236}">
                <a16:creationId xmlns:a16="http://schemas.microsoft.com/office/drawing/2014/main" id="{EA62301A-AE3A-4604-AC30-65A0F03CB957}"/>
              </a:ext>
            </a:extLst>
          </p:cNvPr>
          <p:cNvCxnSpPr/>
          <p:nvPr/>
        </p:nvCxnSpPr>
        <p:spPr>
          <a:xfrm>
            <a:off x="10766879" y="5530850"/>
            <a:ext cx="0" cy="26938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1" name="Straight Arrow Connector 80">
            <a:extLst>
              <a:ext uri="{FF2B5EF4-FFF2-40B4-BE49-F238E27FC236}">
                <a16:creationId xmlns:a16="http://schemas.microsoft.com/office/drawing/2014/main" id="{FB3AAA09-2966-4290-9BEF-4137C3C521C2}"/>
              </a:ext>
            </a:extLst>
          </p:cNvPr>
          <p:cNvCxnSpPr/>
          <p:nvPr/>
        </p:nvCxnSpPr>
        <p:spPr>
          <a:xfrm flipH="1">
            <a:off x="9463461" y="6249732"/>
            <a:ext cx="475178"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3" name="Straight Arrow Connector 82">
            <a:extLst>
              <a:ext uri="{FF2B5EF4-FFF2-40B4-BE49-F238E27FC236}">
                <a16:creationId xmlns:a16="http://schemas.microsoft.com/office/drawing/2014/main" id="{F6A80B2F-EE9E-4D02-B7BA-A9BBBAF562EF}"/>
              </a:ext>
            </a:extLst>
          </p:cNvPr>
          <p:cNvCxnSpPr>
            <a:cxnSpLocks/>
          </p:cNvCxnSpPr>
          <p:nvPr/>
        </p:nvCxnSpPr>
        <p:spPr>
          <a:xfrm flipH="1">
            <a:off x="4710879" y="5689954"/>
            <a:ext cx="52878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87" name="Object 86">
            <a:extLst>
              <a:ext uri="{FF2B5EF4-FFF2-40B4-BE49-F238E27FC236}">
                <a16:creationId xmlns:a16="http://schemas.microsoft.com/office/drawing/2014/main" id="{1A86B9BD-160F-46B9-B327-F769765B9BED}"/>
              </a:ext>
            </a:extLst>
          </p:cNvPr>
          <p:cNvGraphicFramePr>
            <a:graphicFrameLocks noChangeAspect="1"/>
          </p:cNvGraphicFramePr>
          <p:nvPr>
            <p:extLst>
              <p:ext uri="{D42A27DB-BD31-4B8C-83A1-F6EECF244321}">
                <p14:modId xmlns:p14="http://schemas.microsoft.com/office/powerpoint/2010/main" val="1575080257"/>
              </p:ext>
            </p:extLst>
          </p:nvPr>
        </p:nvGraphicFramePr>
        <p:xfrm>
          <a:off x="98126" y="2431599"/>
          <a:ext cx="675924" cy="688518"/>
        </p:xfrm>
        <a:graphic>
          <a:graphicData uri="http://schemas.openxmlformats.org/presentationml/2006/ole">
            <mc:AlternateContent xmlns:mc="http://schemas.openxmlformats.org/markup-compatibility/2006">
              <mc:Choice xmlns:v="urn:schemas-microsoft-com:vml" Requires="v">
                <p:oleObj spid="_x0000_s5561" name="Bitmap Image" r:id="rId30" imgW="2141280" imgH="2179440" progId="Paint.Picture">
                  <p:embed/>
                </p:oleObj>
              </mc:Choice>
              <mc:Fallback>
                <p:oleObj name="Bitmap Image" r:id="rId30" imgW="2141280" imgH="2179440" progId="Paint.Picture">
                  <p:embed/>
                  <p:pic>
                    <p:nvPicPr>
                      <p:cNvPr id="93" name="Object 92">
                        <a:extLst>
                          <a:ext uri="{FF2B5EF4-FFF2-40B4-BE49-F238E27FC236}">
                            <a16:creationId xmlns:a16="http://schemas.microsoft.com/office/drawing/2014/main" id="{9DE40176-336F-4B6F-902C-9F98925C9724}"/>
                          </a:ext>
                        </a:extLst>
                      </p:cNvPr>
                      <p:cNvPicPr>
                        <a:picLocks noChangeAspect="1" noChangeArrowheads="1"/>
                      </p:cNvPicPr>
                      <p:nvPr/>
                    </p:nvPicPr>
                    <p:blipFill>
                      <a:blip r:embed="rId31"/>
                      <a:srcRect/>
                      <a:stretch>
                        <a:fillRect/>
                      </a:stretch>
                    </p:blipFill>
                    <p:spPr bwMode="auto">
                      <a:xfrm>
                        <a:off x="98126" y="2431599"/>
                        <a:ext cx="675924" cy="688518"/>
                      </a:xfrm>
                      <a:prstGeom prst="rect">
                        <a:avLst/>
                      </a:prstGeom>
                      <a:noFill/>
                    </p:spPr>
                  </p:pic>
                </p:oleObj>
              </mc:Fallback>
            </mc:AlternateContent>
          </a:graphicData>
        </a:graphic>
      </p:graphicFrame>
      <p:sp>
        <p:nvSpPr>
          <p:cNvPr id="2" name="TextBox 1">
            <a:extLst>
              <a:ext uri="{FF2B5EF4-FFF2-40B4-BE49-F238E27FC236}">
                <a16:creationId xmlns:a16="http://schemas.microsoft.com/office/drawing/2014/main" id="{6165835B-C3F6-41B3-9165-57FD64870ECE}"/>
              </a:ext>
            </a:extLst>
          </p:cNvPr>
          <p:cNvSpPr txBox="1"/>
          <p:nvPr/>
        </p:nvSpPr>
        <p:spPr>
          <a:xfrm>
            <a:off x="9121835" y="691052"/>
            <a:ext cx="2543453" cy="584775"/>
          </a:xfrm>
          <a:prstGeom prst="rect">
            <a:avLst/>
          </a:prstGeom>
          <a:noFill/>
        </p:spPr>
        <p:txBody>
          <a:bodyPr wrap="none" rtlCol="0">
            <a:spAutoFit/>
          </a:bodyPr>
          <a:lstStyle/>
          <a:p>
            <a:r>
              <a:rPr lang="en-US" sz="1600" dirty="0"/>
              <a:t>And now we want to do the </a:t>
            </a:r>
          </a:p>
          <a:p>
            <a:r>
              <a:rPr lang="en-US" sz="1600" dirty="0"/>
              <a:t>same for a concave mirror</a:t>
            </a:r>
            <a:endParaRPr lang="en-US" dirty="0"/>
          </a:p>
        </p:txBody>
      </p:sp>
    </p:spTree>
    <p:extLst>
      <p:ext uri="{BB962C8B-B14F-4D97-AF65-F5344CB8AC3E}">
        <p14:creationId xmlns:p14="http://schemas.microsoft.com/office/powerpoint/2010/main" val="2006583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7"/>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4"/>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6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54"/>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5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65"/>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56"/>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57"/>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67"/>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58"/>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59"/>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77"/>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68"/>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79"/>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69"/>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81"/>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70"/>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72"/>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nodeType="clickEffect">
                                  <p:stCondLst>
                                    <p:cond delay="0"/>
                                  </p:stCondLst>
                                  <p:childTnLst>
                                    <p:set>
                                      <p:cBhvr>
                                        <p:cTn id="122" dur="1" fill="hold">
                                          <p:stCondLst>
                                            <p:cond delay="0"/>
                                          </p:stCondLst>
                                        </p:cTn>
                                        <p:tgtEl>
                                          <p:spTgt spid="73"/>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nodeType="clickEffect">
                                  <p:stCondLst>
                                    <p:cond delay="0"/>
                                  </p:stCondLst>
                                  <p:childTnLst>
                                    <p:set>
                                      <p:cBhvr>
                                        <p:cTn id="126" dur="1" fill="hold">
                                          <p:stCondLst>
                                            <p:cond delay="0"/>
                                          </p:stCondLst>
                                        </p:cTn>
                                        <p:tgtEl>
                                          <p:spTgt spid="83"/>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74"/>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nodeType="clickEffect">
                                  <p:stCondLst>
                                    <p:cond delay="0"/>
                                  </p:stCondLst>
                                  <p:childTnLst>
                                    <p:set>
                                      <p:cBhvr>
                                        <p:cTn id="134" dur="1" fill="hold">
                                          <p:stCondLst>
                                            <p:cond delay="0"/>
                                          </p:stCondLst>
                                        </p:cTn>
                                        <p:tgtEl>
                                          <p:spTgt spid="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animBg="1"/>
      <p:bldP spid="42" grpId="0" animBg="1"/>
      <p:bldP spid="49" grpId="0"/>
      <p:bldP spid="54" grpId="0"/>
      <p:bldP spid="56" grpId="0"/>
      <p:bldP spid="58" grpId="0"/>
      <p:bldP spid="66" grpId="0"/>
      <p:bldP spid="72" grpId="0"/>
      <p:bldP spid="7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268CB7-692A-43D9-9091-8259C4D42294}"/>
              </a:ext>
            </a:extLst>
          </p:cNvPr>
          <p:cNvSpPr txBox="1">
            <a:spLocks/>
          </p:cNvSpPr>
          <p:nvPr/>
        </p:nvSpPr>
        <p:spPr>
          <a:xfrm>
            <a:off x="5201731" y="201147"/>
            <a:ext cx="3435626" cy="6368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E.2 Mirrors</a:t>
            </a:r>
          </a:p>
        </p:txBody>
      </p:sp>
      <p:graphicFrame>
        <p:nvGraphicFramePr>
          <p:cNvPr id="3" name="Object 2">
            <a:extLst>
              <a:ext uri="{FF2B5EF4-FFF2-40B4-BE49-F238E27FC236}">
                <a16:creationId xmlns:a16="http://schemas.microsoft.com/office/drawing/2014/main" id="{A656C7B4-D743-4D7D-9A94-85646DB40FE1}"/>
              </a:ext>
            </a:extLst>
          </p:cNvPr>
          <p:cNvGraphicFramePr>
            <a:graphicFrameLocks noChangeAspect="1"/>
          </p:cNvGraphicFramePr>
          <p:nvPr>
            <p:extLst>
              <p:ext uri="{D42A27DB-BD31-4B8C-83A1-F6EECF244321}">
                <p14:modId xmlns:p14="http://schemas.microsoft.com/office/powerpoint/2010/main" val="195090262"/>
              </p:ext>
            </p:extLst>
          </p:nvPr>
        </p:nvGraphicFramePr>
        <p:xfrm>
          <a:off x="4650116" y="2026419"/>
          <a:ext cx="975360" cy="4065104"/>
        </p:xfrm>
        <a:graphic>
          <a:graphicData uri="http://schemas.openxmlformats.org/presentationml/2006/ole">
            <mc:AlternateContent xmlns:mc="http://schemas.openxmlformats.org/markup-compatibility/2006">
              <mc:Choice xmlns:v="urn:schemas-microsoft-com:vml" Requires="v">
                <p:oleObj spid="_x0000_s6184" name="Bitmap Image" r:id="rId3" imgW="1013400" imgH="2918520" progId="Paint.Picture">
                  <p:embed/>
                </p:oleObj>
              </mc:Choice>
              <mc:Fallback>
                <p:oleObj name="Bitmap Image" r:id="rId3" imgW="1013400" imgH="2918520" progId="Paint.Picture">
                  <p:embed/>
                  <p:pic>
                    <p:nvPicPr>
                      <p:cNvPr id="26" name="Object 25">
                        <a:extLst>
                          <a:ext uri="{FF2B5EF4-FFF2-40B4-BE49-F238E27FC236}">
                            <a16:creationId xmlns:a16="http://schemas.microsoft.com/office/drawing/2014/main" id="{D6B7CB91-7CA0-4EC3-8168-453A46AAF5CB}"/>
                          </a:ext>
                        </a:extLst>
                      </p:cNvPr>
                      <p:cNvPicPr>
                        <a:picLocks noChangeAspect="1" noChangeArrowheads="1"/>
                      </p:cNvPicPr>
                      <p:nvPr/>
                    </p:nvPicPr>
                    <p:blipFill>
                      <a:blip r:embed="rId4"/>
                      <a:srcRect/>
                      <a:stretch>
                        <a:fillRect/>
                      </a:stretch>
                    </p:blipFill>
                    <p:spPr bwMode="auto">
                      <a:xfrm>
                        <a:off x="4650116" y="2026419"/>
                        <a:ext cx="975360" cy="4065104"/>
                      </a:xfrm>
                      <a:prstGeom prst="rect">
                        <a:avLst/>
                      </a:prstGeom>
                      <a:noFill/>
                    </p:spPr>
                  </p:pic>
                </p:oleObj>
              </mc:Fallback>
            </mc:AlternateContent>
          </a:graphicData>
        </a:graphic>
      </p:graphicFrame>
      <p:sp>
        <p:nvSpPr>
          <p:cNvPr id="4" name="Arrow: Up 3">
            <a:extLst>
              <a:ext uri="{FF2B5EF4-FFF2-40B4-BE49-F238E27FC236}">
                <a16:creationId xmlns:a16="http://schemas.microsoft.com/office/drawing/2014/main" id="{5250C454-6867-448F-A913-932AFD1C72CC}"/>
              </a:ext>
            </a:extLst>
          </p:cNvPr>
          <p:cNvSpPr/>
          <p:nvPr/>
        </p:nvSpPr>
        <p:spPr>
          <a:xfrm>
            <a:off x="1100279" y="2978789"/>
            <a:ext cx="347869" cy="1043603"/>
          </a:xfrm>
          <a:prstGeom prst="up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a:extLst>
              <a:ext uri="{FF2B5EF4-FFF2-40B4-BE49-F238E27FC236}">
                <a16:creationId xmlns:a16="http://schemas.microsoft.com/office/drawing/2014/main" id="{F9590660-7EF4-48B6-9269-AB6CA87C6914}"/>
              </a:ext>
            </a:extLst>
          </p:cNvPr>
          <p:cNvCxnSpPr>
            <a:cxnSpLocks/>
            <a:stCxn id="4" idx="0"/>
          </p:cNvCxnSpPr>
          <p:nvPr/>
        </p:nvCxnSpPr>
        <p:spPr>
          <a:xfrm>
            <a:off x="1274214" y="2978789"/>
            <a:ext cx="3787882" cy="0"/>
          </a:xfrm>
          <a:prstGeom prst="straightConnector1">
            <a:avLst/>
          </a:prstGeom>
          <a:ln w="1905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8BE8ACD0-BA3D-4CEA-A774-01943F872E86}"/>
              </a:ext>
            </a:extLst>
          </p:cNvPr>
          <p:cNvCxnSpPr>
            <a:cxnSpLocks/>
          </p:cNvCxnSpPr>
          <p:nvPr/>
        </p:nvCxnSpPr>
        <p:spPr>
          <a:xfrm flipH="1">
            <a:off x="1029090" y="2981559"/>
            <a:ext cx="4033006" cy="3514196"/>
          </a:xfrm>
          <a:prstGeom prst="straightConnector1">
            <a:avLst/>
          </a:prstGeom>
          <a:ln w="1905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985D2425-FBDC-4C2A-8AA0-E3D0C1D08613}"/>
              </a:ext>
            </a:extLst>
          </p:cNvPr>
          <p:cNvCxnSpPr>
            <a:cxnSpLocks/>
            <a:stCxn id="4" idx="0"/>
          </p:cNvCxnSpPr>
          <p:nvPr/>
        </p:nvCxnSpPr>
        <p:spPr>
          <a:xfrm>
            <a:off x="1274214" y="2978789"/>
            <a:ext cx="4015545" cy="1029041"/>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09B4AFE4-7AC6-495E-AA79-54AC406FBF8D}"/>
              </a:ext>
            </a:extLst>
          </p:cNvPr>
          <p:cNvCxnSpPr>
            <a:cxnSpLocks/>
          </p:cNvCxnSpPr>
          <p:nvPr/>
        </p:nvCxnSpPr>
        <p:spPr>
          <a:xfrm flipH="1">
            <a:off x="984017" y="4043872"/>
            <a:ext cx="4286539" cy="916328"/>
          </a:xfrm>
          <a:prstGeom prst="straightConnector1">
            <a:avLst/>
          </a:prstGeom>
          <a:ln w="1905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E44DCBE-0F3A-4C3C-B3A3-B0B2C92B1955}"/>
              </a:ext>
            </a:extLst>
          </p:cNvPr>
          <p:cNvCxnSpPr>
            <a:cxnSpLocks/>
          </p:cNvCxnSpPr>
          <p:nvPr/>
        </p:nvCxnSpPr>
        <p:spPr>
          <a:xfrm flipH="1">
            <a:off x="752584" y="4035840"/>
            <a:ext cx="7672088" cy="7591"/>
          </a:xfrm>
          <a:prstGeom prst="line">
            <a:avLst/>
          </a:prstGeom>
          <a:ln w="19050"/>
        </p:spPr>
        <p:style>
          <a:lnRef idx="2">
            <a:schemeClr val="dk1"/>
          </a:lnRef>
          <a:fillRef idx="0">
            <a:schemeClr val="dk1"/>
          </a:fillRef>
          <a:effectRef idx="1">
            <a:schemeClr val="dk1"/>
          </a:effectRef>
          <a:fontRef idx="minor">
            <a:schemeClr val="tx1"/>
          </a:fontRef>
        </p:style>
      </p:cxnSp>
      <p:sp>
        <p:nvSpPr>
          <p:cNvPr id="25" name="TextBox 24">
            <a:extLst>
              <a:ext uri="{FF2B5EF4-FFF2-40B4-BE49-F238E27FC236}">
                <a16:creationId xmlns:a16="http://schemas.microsoft.com/office/drawing/2014/main" id="{5846EA35-D4E7-433F-ACF3-E1B77ED740CA}"/>
              </a:ext>
            </a:extLst>
          </p:cNvPr>
          <p:cNvSpPr txBox="1"/>
          <p:nvPr/>
        </p:nvSpPr>
        <p:spPr>
          <a:xfrm>
            <a:off x="3637355" y="3645764"/>
            <a:ext cx="279244" cy="461665"/>
          </a:xfrm>
          <a:prstGeom prst="rect">
            <a:avLst/>
          </a:prstGeom>
          <a:noFill/>
        </p:spPr>
        <p:txBody>
          <a:bodyPr wrap="none" rtlCol="0">
            <a:spAutoFit/>
          </a:bodyPr>
          <a:lstStyle/>
          <a:p>
            <a:r>
              <a:rPr lang="en-US" sz="2400" dirty="0"/>
              <a:t>f</a:t>
            </a:r>
            <a:endParaRPr lang="en-US" dirty="0"/>
          </a:p>
        </p:txBody>
      </p:sp>
      <p:sp>
        <p:nvSpPr>
          <p:cNvPr id="26" name="Oval 25">
            <a:extLst>
              <a:ext uri="{FF2B5EF4-FFF2-40B4-BE49-F238E27FC236}">
                <a16:creationId xmlns:a16="http://schemas.microsoft.com/office/drawing/2014/main" id="{1EDE1B2F-26FC-4997-A88D-6B311FA20731}"/>
              </a:ext>
            </a:extLst>
          </p:cNvPr>
          <p:cNvSpPr/>
          <p:nvPr/>
        </p:nvSpPr>
        <p:spPr>
          <a:xfrm>
            <a:off x="3813285" y="3987642"/>
            <a:ext cx="66722" cy="750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Arrow: Up 26">
            <a:extLst>
              <a:ext uri="{FF2B5EF4-FFF2-40B4-BE49-F238E27FC236}">
                <a16:creationId xmlns:a16="http://schemas.microsoft.com/office/drawing/2014/main" id="{3DA4FB32-7678-4164-8A0B-5AF621724FC5}"/>
              </a:ext>
            </a:extLst>
          </p:cNvPr>
          <p:cNvSpPr/>
          <p:nvPr/>
        </p:nvSpPr>
        <p:spPr>
          <a:xfrm flipV="1">
            <a:off x="3168155" y="4043872"/>
            <a:ext cx="347869" cy="403708"/>
          </a:xfrm>
          <a:prstGeom prst="upArrow">
            <a:avLst/>
          </a:prstGeom>
          <a:solidFill>
            <a:schemeClr val="bg2">
              <a:lumMod val="90000"/>
            </a:schemeClr>
          </a:solid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Arrow: Up 47">
            <a:extLst>
              <a:ext uri="{FF2B5EF4-FFF2-40B4-BE49-F238E27FC236}">
                <a16:creationId xmlns:a16="http://schemas.microsoft.com/office/drawing/2014/main" id="{69B96A3B-36CB-4BB9-BCAA-7A696ADCE145}"/>
              </a:ext>
            </a:extLst>
          </p:cNvPr>
          <p:cNvSpPr/>
          <p:nvPr/>
        </p:nvSpPr>
        <p:spPr>
          <a:xfrm>
            <a:off x="2701262" y="2986695"/>
            <a:ext cx="347869" cy="1029040"/>
          </a:xfrm>
          <a:prstGeom prst="up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Straight Arrow Connector 49">
            <a:extLst>
              <a:ext uri="{FF2B5EF4-FFF2-40B4-BE49-F238E27FC236}">
                <a16:creationId xmlns:a16="http://schemas.microsoft.com/office/drawing/2014/main" id="{0644A9D7-4B66-4A62-8061-CF293746B103}"/>
              </a:ext>
            </a:extLst>
          </p:cNvPr>
          <p:cNvCxnSpPr>
            <a:cxnSpLocks/>
          </p:cNvCxnSpPr>
          <p:nvPr/>
        </p:nvCxnSpPr>
        <p:spPr>
          <a:xfrm>
            <a:off x="2875197" y="3000125"/>
            <a:ext cx="2186899" cy="6657"/>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52" name="Straight Arrow Connector 51">
            <a:extLst>
              <a:ext uri="{FF2B5EF4-FFF2-40B4-BE49-F238E27FC236}">
                <a16:creationId xmlns:a16="http://schemas.microsoft.com/office/drawing/2014/main" id="{53A6BD6B-5B69-482A-9D53-DF58B1EE4E74}"/>
              </a:ext>
            </a:extLst>
          </p:cNvPr>
          <p:cNvCxnSpPr>
            <a:cxnSpLocks/>
          </p:cNvCxnSpPr>
          <p:nvPr/>
        </p:nvCxnSpPr>
        <p:spPr>
          <a:xfrm flipH="1">
            <a:off x="818895" y="3030965"/>
            <a:ext cx="4224540" cy="368437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54" name="Straight Arrow Connector 53">
            <a:extLst>
              <a:ext uri="{FF2B5EF4-FFF2-40B4-BE49-F238E27FC236}">
                <a16:creationId xmlns:a16="http://schemas.microsoft.com/office/drawing/2014/main" id="{B6939DDA-AB55-4D59-82AA-1B6B621DE549}"/>
              </a:ext>
            </a:extLst>
          </p:cNvPr>
          <p:cNvCxnSpPr>
            <a:cxnSpLocks/>
            <a:stCxn id="48" idx="0"/>
          </p:cNvCxnSpPr>
          <p:nvPr/>
        </p:nvCxnSpPr>
        <p:spPr>
          <a:xfrm>
            <a:off x="2875197" y="2986695"/>
            <a:ext cx="2395359" cy="102904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ADA7A162-0923-4501-B057-3717B792315B}"/>
              </a:ext>
            </a:extLst>
          </p:cNvPr>
          <p:cNvCxnSpPr>
            <a:cxnSpLocks/>
          </p:cNvCxnSpPr>
          <p:nvPr/>
        </p:nvCxnSpPr>
        <p:spPr>
          <a:xfrm flipH="1">
            <a:off x="818895" y="4007830"/>
            <a:ext cx="4451663" cy="231561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60" name="Arrow: Up 59">
            <a:extLst>
              <a:ext uri="{FF2B5EF4-FFF2-40B4-BE49-F238E27FC236}">
                <a16:creationId xmlns:a16="http://schemas.microsoft.com/office/drawing/2014/main" id="{99962476-2B1F-47BB-A0E0-69B9D3380033}"/>
              </a:ext>
            </a:extLst>
          </p:cNvPr>
          <p:cNvSpPr/>
          <p:nvPr/>
        </p:nvSpPr>
        <p:spPr>
          <a:xfrm flipV="1">
            <a:off x="1714822" y="4035840"/>
            <a:ext cx="347869" cy="1738106"/>
          </a:xfrm>
          <a:prstGeom prst="upArrow">
            <a:avLst/>
          </a:prstGeom>
          <a:solidFill>
            <a:schemeClr val="accent5">
              <a:lumMod val="20000"/>
              <a:lumOff val="80000"/>
            </a:schemeClr>
          </a:solidFill>
          <a:ln>
            <a:solidFill>
              <a:srgbClr val="0070C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Arrow: Up 60">
            <a:extLst>
              <a:ext uri="{FF2B5EF4-FFF2-40B4-BE49-F238E27FC236}">
                <a16:creationId xmlns:a16="http://schemas.microsoft.com/office/drawing/2014/main" id="{6B28C64F-4452-42F5-A88F-29437A90ACBC}"/>
              </a:ext>
            </a:extLst>
          </p:cNvPr>
          <p:cNvSpPr/>
          <p:nvPr/>
        </p:nvSpPr>
        <p:spPr>
          <a:xfrm>
            <a:off x="4020873" y="2980128"/>
            <a:ext cx="347869" cy="1043603"/>
          </a:xfrm>
          <a:prstGeom prst="upArrow">
            <a:avLst/>
          </a:prstGeom>
          <a:solidFill>
            <a:schemeClr val="accent6">
              <a:lumMod val="20000"/>
              <a:lumOff val="8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Arrow Connector 62">
            <a:extLst>
              <a:ext uri="{FF2B5EF4-FFF2-40B4-BE49-F238E27FC236}">
                <a16:creationId xmlns:a16="http://schemas.microsoft.com/office/drawing/2014/main" id="{DCCA8BF4-FF54-47D5-A6C8-2B190B41DC2A}"/>
              </a:ext>
            </a:extLst>
          </p:cNvPr>
          <p:cNvCxnSpPr>
            <a:cxnSpLocks/>
            <a:stCxn id="61" idx="0"/>
          </p:cNvCxnSpPr>
          <p:nvPr/>
        </p:nvCxnSpPr>
        <p:spPr>
          <a:xfrm>
            <a:off x="4194808" y="2980128"/>
            <a:ext cx="907451" cy="5691"/>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B62A0B2E-309C-4277-90E5-4D2E11CB5510}"/>
              </a:ext>
            </a:extLst>
          </p:cNvPr>
          <p:cNvCxnSpPr>
            <a:cxnSpLocks/>
          </p:cNvCxnSpPr>
          <p:nvPr/>
        </p:nvCxnSpPr>
        <p:spPr>
          <a:xfrm flipH="1">
            <a:off x="824589" y="2997560"/>
            <a:ext cx="4238054" cy="3690702"/>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A994386B-681E-4D62-B87A-0C681C75621F}"/>
              </a:ext>
            </a:extLst>
          </p:cNvPr>
          <p:cNvCxnSpPr>
            <a:cxnSpLocks/>
          </p:cNvCxnSpPr>
          <p:nvPr/>
        </p:nvCxnSpPr>
        <p:spPr>
          <a:xfrm flipH="1">
            <a:off x="3395275" y="4028246"/>
            <a:ext cx="1876447" cy="2809387"/>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E64BF6EC-EDC8-4087-BB48-4C22BFA8A9F8}"/>
              </a:ext>
            </a:extLst>
          </p:cNvPr>
          <p:cNvCxnSpPr>
            <a:cxnSpLocks/>
          </p:cNvCxnSpPr>
          <p:nvPr/>
        </p:nvCxnSpPr>
        <p:spPr>
          <a:xfrm>
            <a:off x="4193070" y="3001520"/>
            <a:ext cx="1096689" cy="1026397"/>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6236E4EF-9767-4876-8F42-EDF9DD8D05EB}"/>
              </a:ext>
            </a:extLst>
          </p:cNvPr>
          <p:cNvCxnSpPr/>
          <p:nvPr/>
        </p:nvCxnSpPr>
        <p:spPr>
          <a:xfrm flipV="1">
            <a:off x="5062930" y="363794"/>
            <a:ext cx="2983003" cy="2605163"/>
          </a:xfrm>
          <a:prstGeom prst="line">
            <a:avLst/>
          </a:prstGeom>
          <a:ln w="15875">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8128BEAD-A69C-4B67-9A46-D443B75DAD0D}"/>
              </a:ext>
            </a:extLst>
          </p:cNvPr>
          <p:cNvCxnSpPr>
            <a:cxnSpLocks/>
          </p:cNvCxnSpPr>
          <p:nvPr/>
        </p:nvCxnSpPr>
        <p:spPr>
          <a:xfrm flipV="1">
            <a:off x="5289759" y="489302"/>
            <a:ext cx="2454885" cy="3498340"/>
          </a:xfrm>
          <a:prstGeom prst="line">
            <a:avLst/>
          </a:prstGeom>
          <a:ln w="15875">
            <a:solidFill>
              <a:srgbClr val="00B050"/>
            </a:solidFill>
            <a:prstDash val="lgDash"/>
          </a:ln>
        </p:spPr>
        <p:style>
          <a:lnRef idx="1">
            <a:schemeClr val="accent1"/>
          </a:lnRef>
          <a:fillRef idx="0">
            <a:schemeClr val="accent1"/>
          </a:fillRef>
          <a:effectRef idx="0">
            <a:schemeClr val="accent1"/>
          </a:effectRef>
          <a:fontRef idx="minor">
            <a:schemeClr val="tx1"/>
          </a:fontRef>
        </p:style>
      </p:cxnSp>
      <p:sp>
        <p:nvSpPr>
          <p:cNvPr id="85" name="Arrow: Up 84">
            <a:extLst>
              <a:ext uri="{FF2B5EF4-FFF2-40B4-BE49-F238E27FC236}">
                <a16:creationId xmlns:a16="http://schemas.microsoft.com/office/drawing/2014/main" id="{6737EAFD-43FD-4FF1-8767-799EE4FD3982}"/>
              </a:ext>
            </a:extLst>
          </p:cNvPr>
          <p:cNvSpPr/>
          <p:nvPr/>
        </p:nvSpPr>
        <p:spPr>
          <a:xfrm>
            <a:off x="7290113" y="860312"/>
            <a:ext cx="347869" cy="3151035"/>
          </a:xfrm>
          <a:prstGeom prst="upArrow">
            <a:avLst/>
          </a:prstGeom>
          <a:solidFill>
            <a:schemeClr val="accent6">
              <a:lumMod val="20000"/>
              <a:lumOff val="80000"/>
            </a:schemeClr>
          </a:solidFill>
          <a:ln>
            <a:solidFill>
              <a:srgbClr val="00B05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Arrow: Up 86">
            <a:extLst>
              <a:ext uri="{FF2B5EF4-FFF2-40B4-BE49-F238E27FC236}">
                <a16:creationId xmlns:a16="http://schemas.microsoft.com/office/drawing/2014/main" id="{167D8DB3-D100-47F9-A530-71004B7BA4D7}"/>
              </a:ext>
            </a:extLst>
          </p:cNvPr>
          <p:cNvSpPr/>
          <p:nvPr/>
        </p:nvSpPr>
        <p:spPr>
          <a:xfrm>
            <a:off x="4605890" y="2979936"/>
            <a:ext cx="347869" cy="1043603"/>
          </a:xfrm>
          <a:prstGeom prst="upArrow">
            <a:avLst/>
          </a:prstGeom>
          <a:solidFill>
            <a:srgbClr val="FF9999"/>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5" name="Straight Arrow Connector 94">
            <a:extLst>
              <a:ext uri="{FF2B5EF4-FFF2-40B4-BE49-F238E27FC236}">
                <a16:creationId xmlns:a16="http://schemas.microsoft.com/office/drawing/2014/main" id="{1FFD4D04-7D1F-47F0-8A71-287815915445}"/>
              </a:ext>
            </a:extLst>
          </p:cNvPr>
          <p:cNvCxnSpPr>
            <a:stCxn id="87" idx="0"/>
          </p:cNvCxnSpPr>
          <p:nvPr/>
        </p:nvCxnSpPr>
        <p:spPr>
          <a:xfrm>
            <a:off x="4779825" y="2979936"/>
            <a:ext cx="322434"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C98DB312-4B71-4387-BCA9-76EE7EAAB4A9}"/>
              </a:ext>
            </a:extLst>
          </p:cNvPr>
          <p:cNvCxnSpPr/>
          <p:nvPr/>
        </p:nvCxnSpPr>
        <p:spPr>
          <a:xfrm flipH="1">
            <a:off x="984017" y="2967744"/>
            <a:ext cx="4078079" cy="3610609"/>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E0F988E2-4BAD-4D9C-ACF6-C4FBE2C7F45F}"/>
              </a:ext>
            </a:extLst>
          </p:cNvPr>
          <p:cNvCxnSpPr/>
          <p:nvPr/>
        </p:nvCxnSpPr>
        <p:spPr>
          <a:xfrm>
            <a:off x="4779825" y="2967744"/>
            <a:ext cx="490731" cy="106809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Arrow Connector 100">
            <a:extLst>
              <a:ext uri="{FF2B5EF4-FFF2-40B4-BE49-F238E27FC236}">
                <a16:creationId xmlns:a16="http://schemas.microsoft.com/office/drawing/2014/main" id="{4E3223B6-B3A4-4C38-B7BF-5915BF509ADB}"/>
              </a:ext>
            </a:extLst>
          </p:cNvPr>
          <p:cNvCxnSpPr>
            <a:cxnSpLocks/>
          </p:cNvCxnSpPr>
          <p:nvPr/>
        </p:nvCxnSpPr>
        <p:spPr>
          <a:xfrm flipH="1">
            <a:off x="4368742" y="4018257"/>
            <a:ext cx="900651" cy="269707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35770AA3-187E-416C-874C-68CC375F08A8}"/>
              </a:ext>
            </a:extLst>
          </p:cNvPr>
          <p:cNvCxnSpPr>
            <a:cxnSpLocks/>
          </p:cNvCxnSpPr>
          <p:nvPr/>
        </p:nvCxnSpPr>
        <p:spPr>
          <a:xfrm flipV="1">
            <a:off x="5138835" y="2038611"/>
            <a:ext cx="993741" cy="876579"/>
          </a:xfrm>
          <a:prstGeom prst="line">
            <a:avLst/>
          </a:prstGeom>
          <a:ln w="19050">
            <a:solidFill>
              <a:srgbClr val="FF0000"/>
            </a:solidFill>
            <a:prstDash val="lgDash"/>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5C1927A7-E62E-403C-BD0F-3A386864966D}"/>
              </a:ext>
            </a:extLst>
          </p:cNvPr>
          <p:cNvCxnSpPr>
            <a:cxnSpLocks/>
          </p:cNvCxnSpPr>
          <p:nvPr/>
        </p:nvCxnSpPr>
        <p:spPr>
          <a:xfrm flipV="1">
            <a:off x="5269393" y="2026419"/>
            <a:ext cx="626760" cy="1995974"/>
          </a:xfrm>
          <a:prstGeom prst="line">
            <a:avLst/>
          </a:prstGeom>
          <a:ln w="19050">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107" name="Arrow: Up 106">
            <a:extLst>
              <a:ext uri="{FF2B5EF4-FFF2-40B4-BE49-F238E27FC236}">
                <a16:creationId xmlns:a16="http://schemas.microsoft.com/office/drawing/2014/main" id="{64FE590B-6385-4AB9-B10A-75270B548318}"/>
              </a:ext>
            </a:extLst>
          </p:cNvPr>
          <p:cNvSpPr/>
          <p:nvPr/>
        </p:nvSpPr>
        <p:spPr>
          <a:xfrm>
            <a:off x="5636590" y="2359212"/>
            <a:ext cx="347869" cy="1667260"/>
          </a:xfrm>
          <a:prstGeom prst="upArrow">
            <a:avLst/>
          </a:prstGeom>
          <a:solidFill>
            <a:srgbClr val="FF9999"/>
          </a:solidFill>
          <a:ln>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09" name="Object 108">
            <a:extLst>
              <a:ext uri="{FF2B5EF4-FFF2-40B4-BE49-F238E27FC236}">
                <a16:creationId xmlns:a16="http://schemas.microsoft.com/office/drawing/2014/main" id="{5C22433F-6792-44F9-8ECB-BC89C0F994D4}"/>
              </a:ext>
            </a:extLst>
          </p:cNvPr>
          <p:cNvGraphicFramePr>
            <a:graphicFrameLocks noChangeAspect="1"/>
          </p:cNvGraphicFramePr>
          <p:nvPr>
            <p:extLst>
              <p:ext uri="{D42A27DB-BD31-4B8C-83A1-F6EECF244321}">
                <p14:modId xmlns:p14="http://schemas.microsoft.com/office/powerpoint/2010/main" val="1621738474"/>
              </p:ext>
            </p:extLst>
          </p:nvPr>
        </p:nvGraphicFramePr>
        <p:xfrm>
          <a:off x="64071" y="3111874"/>
          <a:ext cx="766763" cy="781050"/>
        </p:xfrm>
        <a:graphic>
          <a:graphicData uri="http://schemas.openxmlformats.org/presentationml/2006/ole">
            <mc:AlternateContent xmlns:mc="http://schemas.openxmlformats.org/markup-compatibility/2006">
              <mc:Choice xmlns:v="urn:schemas-microsoft-com:vml" Requires="v">
                <p:oleObj spid="_x0000_s6185" name="Bitmap Image" r:id="rId5" imgW="2141280" imgH="2179440" progId="Paint.Picture">
                  <p:embed/>
                </p:oleObj>
              </mc:Choice>
              <mc:Fallback>
                <p:oleObj name="Bitmap Image" r:id="rId5" imgW="2141280" imgH="2179440" progId="Paint.Picture">
                  <p:embed/>
                  <p:pic>
                    <p:nvPicPr>
                      <p:cNvPr id="93" name="Object 92">
                        <a:extLst>
                          <a:ext uri="{FF2B5EF4-FFF2-40B4-BE49-F238E27FC236}">
                            <a16:creationId xmlns:a16="http://schemas.microsoft.com/office/drawing/2014/main" id="{9DE40176-336F-4B6F-902C-9F98925C9724}"/>
                          </a:ext>
                        </a:extLst>
                      </p:cNvPr>
                      <p:cNvPicPr>
                        <a:picLocks noChangeAspect="1" noChangeArrowheads="1"/>
                      </p:cNvPicPr>
                      <p:nvPr/>
                    </p:nvPicPr>
                    <p:blipFill>
                      <a:blip r:embed="rId6"/>
                      <a:srcRect/>
                      <a:stretch>
                        <a:fillRect/>
                      </a:stretch>
                    </p:blipFill>
                    <p:spPr bwMode="auto">
                      <a:xfrm>
                        <a:off x="64071" y="3111874"/>
                        <a:ext cx="766763" cy="781050"/>
                      </a:xfrm>
                      <a:prstGeom prst="rect">
                        <a:avLst/>
                      </a:prstGeom>
                      <a:noFill/>
                    </p:spPr>
                  </p:pic>
                </p:oleObj>
              </mc:Fallback>
            </mc:AlternateContent>
          </a:graphicData>
        </a:graphic>
      </p:graphicFrame>
      <p:sp>
        <p:nvSpPr>
          <p:cNvPr id="110" name="TextBox 109">
            <a:extLst>
              <a:ext uri="{FF2B5EF4-FFF2-40B4-BE49-F238E27FC236}">
                <a16:creationId xmlns:a16="http://schemas.microsoft.com/office/drawing/2014/main" id="{B54C1E07-94E9-4BFD-A818-9C8D7E9A9C6E}"/>
              </a:ext>
            </a:extLst>
          </p:cNvPr>
          <p:cNvSpPr txBox="1"/>
          <p:nvPr/>
        </p:nvSpPr>
        <p:spPr>
          <a:xfrm>
            <a:off x="475488" y="999744"/>
            <a:ext cx="4496872" cy="646331"/>
          </a:xfrm>
          <a:prstGeom prst="rect">
            <a:avLst/>
          </a:prstGeom>
          <a:noFill/>
        </p:spPr>
        <p:txBody>
          <a:bodyPr wrap="none" rtlCol="0">
            <a:spAutoFit/>
          </a:bodyPr>
          <a:lstStyle/>
          <a:p>
            <a:r>
              <a:rPr lang="en-US" dirty="0"/>
              <a:t>Let’s step back and survey the kinds of images</a:t>
            </a:r>
          </a:p>
          <a:p>
            <a:r>
              <a:rPr lang="en-US" dirty="0"/>
              <a:t>we can get from a concave mirror:</a:t>
            </a:r>
          </a:p>
        </p:txBody>
      </p:sp>
      <p:sp>
        <p:nvSpPr>
          <p:cNvPr id="111" name="TextBox 110">
            <a:extLst>
              <a:ext uri="{FF2B5EF4-FFF2-40B4-BE49-F238E27FC236}">
                <a16:creationId xmlns:a16="http://schemas.microsoft.com/office/drawing/2014/main" id="{D23B3C8B-2F24-412A-BA0A-43E6E04A5F85}"/>
              </a:ext>
            </a:extLst>
          </p:cNvPr>
          <p:cNvSpPr txBox="1"/>
          <p:nvPr/>
        </p:nvSpPr>
        <p:spPr>
          <a:xfrm>
            <a:off x="7409620" y="4588382"/>
            <a:ext cx="2240037" cy="369332"/>
          </a:xfrm>
          <a:prstGeom prst="rect">
            <a:avLst/>
          </a:prstGeom>
          <a:noFill/>
        </p:spPr>
        <p:txBody>
          <a:bodyPr wrap="none" rtlCol="0">
            <a:spAutoFit/>
          </a:bodyPr>
          <a:lstStyle/>
          <a:p>
            <a:r>
              <a:rPr lang="en-US" dirty="0"/>
              <a:t>General observations:</a:t>
            </a:r>
          </a:p>
        </p:txBody>
      </p:sp>
      <p:graphicFrame>
        <p:nvGraphicFramePr>
          <p:cNvPr id="112" name="Table 111">
            <a:extLst>
              <a:ext uri="{FF2B5EF4-FFF2-40B4-BE49-F238E27FC236}">
                <a16:creationId xmlns:a16="http://schemas.microsoft.com/office/drawing/2014/main" id="{4070C9EC-22A4-4F91-88B4-C2295BF489FB}"/>
              </a:ext>
            </a:extLst>
          </p:cNvPr>
          <p:cNvGraphicFramePr>
            <a:graphicFrameLocks noGrp="1"/>
          </p:cNvGraphicFramePr>
          <p:nvPr>
            <p:extLst>
              <p:ext uri="{D42A27DB-BD31-4B8C-83A1-F6EECF244321}">
                <p14:modId xmlns:p14="http://schemas.microsoft.com/office/powerpoint/2010/main" val="1839481992"/>
              </p:ext>
            </p:extLst>
          </p:nvPr>
        </p:nvGraphicFramePr>
        <p:xfrm>
          <a:off x="6390226" y="5104099"/>
          <a:ext cx="4086951" cy="1390107"/>
        </p:xfrm>
        <a:graphic>
          <a:graphicData uri="http://schemas.openxmlformats.org/drawingml/2006/table">
            <a:tbl>
              <a:tblPr firstRow="1" firstCol="1" bandRow="1">
                <a:tableStyleId>{5C22544A-7EE6-4342-B048-85BDC9FD1C3A}</a:tableStyleId>
              </a:tblPr>
              <a:tblGrid>
                <a:gridCol w="1103115">
                  <a:extLst>
                    <a:ext uri="{9D8B030D-6E8A-4147-A177-3AD203B41FA5}">
                      <a16:colId xmlns:a16="http://schemas.microsoft.com/office/drawing/2014/main" val="3063516016"/>
                    </a:ext>
                  </a:extLst>
                </a:gridCol>
                <a:gridCol w="994612">
                  <a:extLst>
                    <a:ext uri="{9D8B030D-6E8A-4147-A177-3AD203B41FA5}">
                      <a16:colId xmlns:a16="http://schemas.microsoft.com/office/drawing/2014/main" val="1601088435"/>
                    </a:ext>
                  </a:extLst>
                </a:gridCol>
                <a:gridCol w="994612">
                  <a:extLst>
                    <a:ext uri="{9D8B030D-6E8A-4147-A177-3AD203B41FA5}">
                      <a16:colId xmlns:a16="http://schemas.microsoft.com/office/drawing/2014/main" val="820182154"/>
                    </a:ext>
                  </a:extLst>
                </a:gridCol>
                <a:gridCol w="994612">
                  <a:extLst>
                    <a:ext uri="{9D8B030D-6E8A-4147-A177-3AD203B41FA5}">
                      <a16:colId xmlns:a16="http://schemas.microsoft.com/office/drawing/2014/main" val="3418444255"/>
                    </a:ext>
                  </a:extLst>
                </a:gridCol>
              </a:tblGrid>
              <a:tr h="463369">
                <a:tc>
                  <a:txBody>
                    <a:bodyPr/>
                    <a:lstStyle/>
                    <a:p>
                      <a:pPr marL="0" marR="0" algn="l">
                        <a:spcBef>
                          <a:spcPts val="0"/>
                        </a:spcBef>
                        <a:spcAft>
                          <a:spcPts val="0"/>
                        </a:spcAft>
                      </a:pPr>
                      <a:r>
                        <a:rPr lang="en-US" sz="2000" dirty="0">
                          <a:effectLst/>
                        </a:rPr>
                        <a:t>x</a:t>
                      </a:r>
                      <a:r>
                        <a:rPr lang="en-US" sz="2000" baseline="-25000" dirty="0">
                          <a:effectLst/>
                        </a:rPr>
                        <a:t>o</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2000">
                          <a:effectLst/>
                        </a:rPr>
                        <a:t>x</a:t>
                      </a:r>
                      <a:r>
                        <a:rPr lang="en-US" sz="2000" baseline="-25000">
                          <a:effectLst/>
                        </a:rPr>
                        <a:t>i</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m</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2000" dirty="0">
                          <a:effectLst/>
                        </a:rPr>
                        <a:t>type</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36087796"/>
                  </a:ext>
                </a:extLst>
              </a:tr>
              <a:tr h="463369">
                <a:tc>
                  <a:txBody>
                    <a:bodyPr/>
                    <a:lstStyle/>
                    <a:p>
                      <a:pPr marL="0" marR="0" algn="l">
                        <a:spcBef>
                          <a:spcPts val="0"/>
                        </a:spcBef>
                        <a:spcAft>
                          <a:spcPts val="0"/>
                        </a:spcAft>
                      </a:pPr>
                      <a:r>
                        <a:rPr lang="en-US" sz="2000">
                          <a:effectLst/>
                          <a:latin typeface="Bembo" panose="020B0604020202020204" pitchFamily="18" charset="0"/>
                        </a:rPr>
                        <a:t>∞ → f</a:t>
                      </a:r>
                      <a:endParaRPr lang="en-US" sz="2800">
                        <a:effectLst/>
                        <a:latin typeface="Bembo" panose="020B0604020202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2000" dirty="0">
                          <a:effectLst/>
                          <a:latin typeface="Bembo" panose="020B0604020202020204" pitchFamily="18" charset="0"/>
                        </a:rPr>
                        <a:t>f → ∞</a:t>
                      </a:r>
                      <a:endParaRPr lang="en-US" sz="2800" dirty="0">
                        <a:effectLst/>
                        <a:latin typeface="Bembo" panose="020B0604020202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2000" dirty="0">
                          <a:effectLst/>
                          <a:latin typeface="Bembo" panose="020B0604020202020204" pitchFamily="18" charset="0"/>
                        </a:rPr>
                        <a:t>0 → -∞</a:t>
                      </a:r>
                      <a:endParaRPr lang="en-US" sz="2800" dirty="0">
                        <a:effectLst/>
                        <a:latin typeface="Bembo" panose="020B0604020202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2000">
                          <a:effectLst/>
                        </a:rPr>
                        <a:t>real</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53746668"/>
                  </a:ext>
                </a:extLst>
              </a:tr>
              <a:tr h="463369">
                <a:tc>
                  <a:txBody>
                    <a:bodyPr/>
                    <a:lstStyle/>
                    <a:p>
                      <a:pPr marL="0" marR="0" algn="l">
                        <a:spcBef>
                          <a:spcPts val="0"/>
                        </a:spcBef>
                        <a:spcAft>
                          <a:spcPts val="0"/>
                        </a:spcAft>
                      </a:pPr>
                      <a:r>
                        <a:rPr lang="en-US" sz="2000">
                          <a:effectLst/>
                          <a:latin typeface="Bembo" panose="020B0604020202020204" pitchFamily="18" charset="0"/>
                        </a:rPr>
                        <a:t>f → 0 </a:t>
                      </a:r>
                      <a:endParaRPr lang="en-US" sz="2800">
                        <a:effectLst/>
                        <a:latin typeface="Bembo" panose="020B0604020202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2000" dirty="0">
                          <a:effectLst/>
                          <a:latin typeface="Bembo" panose="020B0604020202020204" pitchFamily="18" charset="0"/>
                        </a:rPr>
                        <a:t>-∞ → 0</a:t>
                      </a:r>
                      <a:endParaRPr lang="en-US" sz="2800" dirty="0">
                        <a:effectLst/>
                        <a:latin typeface="Bembo" panose="020B0604020202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2000" dirty="0">
                          <a:effectLst/>
                          <a:latin typeface="Bembo" panose="020B0604020202020204" pitchFamily="18" charset="0"/>
                        </a:rPr>
                        <a:t>∞ → 1</a:t>
                      </a:r>
                      <a:endParaRPr lang="en-US" sz="2800" dirty="0">
                        <a:effectLst/>
                        <a:latin typeface="Bembo" panose="020B06040202020202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spcBef>
                          <a:spcPts val="0"/>
                        </a:spcBef>
                        <a:spcAft>
                          <a:spcPts val="0"/>
                        </a:spcAft>
                      </a:pPr>
                      <a:r>
                        <a:rPr lang="en-US" sz="2000" dirty="0">
                          <a:effectLst/>
                        </a:rPr>
                        <a:t>virtual</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0108575"/>
                  </a:ext>
                </a:extLst>
              </a:tr>
            </a:tbl>
          </a:graphicData>
        </a:graphic>
      </p:graphicFrame>
    </p:spTree>
    <p:extLst>
      <p:ext uri="{BB962C8B-B14F-4D97-AF65-F5344CB8AC3E}">
        <p14:creationId xmlns:p14="http://schemas.microsoft.com/office/powerpoint/2010/main" val="2967148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6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6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6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6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6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6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79"/>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81"/>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85"/>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87"/>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95"/>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97"/>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99"/>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101"/>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104"/>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106"/>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107"/>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111"/>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1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48" grpId="0" animBg="1"/>
      <p:bldP spid="60" grpId="0" animBg="1"/>
      <p:bldP spid="61" grpId="0" animBg="1"/>
      <p:bldP spid="85" grpId="0" animBg="1"/>
      <p:bldP spid="87" grpId="0" animBg="1"/>
      <p:bldP spid="107" grpId="0" animBg="1"/>
      <p:bldP spid="1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8" name="Object 57">
            <a:extLst>
              <a:ext uri="{FF2B5EF4-FFF2-40B4-BE49-F238E27FC236}">
                <a16:creationId xmlns:a16="http://schemas.microsoft.com/office/drawing/2014/main" id="{03EFE19C-B8F3-4E6B-95AF-F20962862E7C}"/>
              </a:ext>
            </a:extLst>
          </p:cNvPr>
          <p:cNvGraphicFramePr>
            <a:graphicFrameLocks noChangeAspect="1"/>
          </p:cNvGraphicFramePr>
          <p:nvPr>
            <p:extLst>
              <p:ext uri="{D42A27DB-BD31-4B8C-83A1-F6EECF244321}">
                <p14:modId xmlns:p14="http://schemas.microsoft.com/office/powerpoint/2010/main" val="389762308"/>
              </p:ext>
            </p:extLst>
          </p:nvPr>
        </p:nvGraphicFramePr>
        <p:xfrm>
          <a:off x="4859271" y="2157981"/>
          <a:ext cx="785813" cy="3586480"/>
        </p:xfrm>
        <a:graphic>
          <a:graphicData uri="http://schemas.openxmlformats.org/presentationml/2006/ole">
            <mc:AlternateContent xmlns:mc="http://schemas.openxmlformats.org/markup-compatibility/2006">
              <mc:Choice xmlns:v="urn:schemas-microsoft-com:vml" Requires="v">
                <p:oleObj spid="_x0000_s7429" name="Bitmap Image" r:id="rId3" imgW="815400" imgH="2606040" progId="Paint.Picture">
                  <p:embed/>
                </p:oleObj>
              </mc:Choice>
              <mc:Fallback>
                <p:oleObj name="Bitmap Image" r:id="rId3" imgW="815400" imgH="2606040" progId="Paint.Picture">
                  <p:embed/>
                  <p:pic>
                    <p:nvPicPr>
                      <p:cNvPr id="56" name="Object 55">
                        <a:extLst>
                          <a:ext uri="{FF2B5EF4-FFF2-40B4-BE49-F238E27FC236}">
                            <a16:creationId xmlns:a16="http://schemas.microsoft.com/office/drawing/2014/main" id="{BCC617F3-03DF-4D63-B37E-0F044E465043}"/>
                          </a:ext>
                        </a:extLst>
                      </p:cNvPr>
                      <p:cNvPicPr>
                        <a:picLocks noChangeAspect="1" noChangeArrowheads="1"/>
                      </p:cNvPicPr>
                      <p:nvPr/>
                    </p:nvPicPr>
                    <p:blipFill>
                      <a:blip r:embed="rId4"/>
                      <a:srcRect/>
                      <a:stretch>
                        <a:fillRect/>
                      </a:stretch>
                    </p:blipFill>
                    <p:spPr bwMode="auto">
                      <a:xfrm>
                        <a:off x="4859271" y="2157981"/>
                        <a:ext cx="785813" cy="3586480"/>
                      </a:xfrm>
                      <a:prstGeom prst="rect">
                        <a:avLst/>
                      </a:prstGeom>
                      <a:noFill/>
                    </p:spPr>
                  </p:pic>
                </p:oleObj>
              </mc:Fallback>
            </mc:AlternateContent>
          </a:graphicData>
        </a:graphic>
      </p:graphicFrame>
      <p:sp>
        <p:nvSpPr>
          <p:cNvPr id="2" name="Title 1">
            <a:extLst>
              <a:ext uri="{FF2B5EF4-FFF2-40B4-BE49-F238E27FC236}">
                <a16:creationId xmlns:a16="http://schemas.microsoft.com/office/drawing/2014/main" id="{5648AF0A-27DF-4917-9208-E826B301B34E}"/>
              </a:ext>
            </a:extLst>
          </p:cNvPr>
          <p:cNvSpPr txBox="1">
            <a:spLocks/>
          </p:cNvSpPr>
          <p:nvPr/>
        </p:nvSpPr>
        <p:spPr>
          <a:xfrm>
            <a:off x="4696678" y="250620"/>
            <a:ext cx="3435626" cy="6368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E.2 Mirrors</a:t>
            </a:r>
          </a:p>
        </p:txBody>
      </p:sp>
      <p:sp>
        <p:nvSpPr>
          <p:cNvPr id="4" name="Arrow: Up 3">
            <a:extLst>
              <a:ext uri="{FF2B5EF4-FFF2-40B4-BE49-F238E27FC236}">
                <a16:creationId xmlns:a16="http://schemas.microsoft.com/office/drawing/2014/main" id="{580B6FB9-FD7A-4DB3-A343-099CFA55FB7C}"/>
              </a:ext>
            </a:extLst>
          </p:cNvPr>
          <p:cNvSpPr/>
          <p:nvPr/>
        </p:nvSpPr>
        <p:spPr>
          <a:xfrm>
            <a:off x="2593622" y="2872620"/>
            <a:ext cx="347869" cy="1043603"/>
          </a:xfrm>
          <a:prstGeom prst="up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a:extLst>
              <a:ext uri="{FF2B5EF4-FFF2-40B4-BE49-F238E27FC236}">
                <a16:creationId xmlns:a16="http://schemas.microsoft.com/office/drawing/2014/main" id="{00CDDF9E-6339-44C8-9D47-F6FF9D6F937F}"/>
              </a:ext>
            </a:extLst>
          </p:cNvPr>
          <p:cNvCxnSpPr>
            <a:cxnSpLocks/>
          </p:cNvCxnSpPr>
          <p:nvPr/>
        </p:nvCxnSpPr>
        <p:spPr>
          <a:xfrm>
            <a:off x="2767557" y="2892716"/>
            <a:ext cx="2301400" cy="1059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4059DF0-2D36-4422-9020-74891DD3EAD6}"/>
              </a:ext>
            </a:extLst>
          </p:cNvPr>
          <p:cNvCxnSpPr>
            <a:cxnSpLocks/>
          </p:cNvCxnSpPr>
          <p:nvPr/>
        </p:nvCxnSpPr>
        <p:spPr>
          <a:xfrm flipH="1" flipV="1">
            <a:off x="3918257" y="1784580"/>
            <a:ext cx="1115831" cy="112286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2990C959-E1C7-4F61-885D-2A0AD474FCC3}"/>
              </a:ext>
            </a:extLst>
          </p:cNvPr>
          <p:cNvCxnSpPr>
            <a:cxnSpLocks/>
            <a:stCxn id="4" idx="0"/>
            <a:endCxn id="58" idx="1"/>
          </p:cNvCxnSpPr>
          <p:nvPr/>
        </p:nvCxnSpPr>
        <p:spPr>
          <a:xfrm>
            <a:off x="2767557" y="2872620"/>
            <a:ext cx="2091714" cy="1078601"/>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F12741A7-A8ED-4918-B2BB-D44622CFD1B1}"/>
              </a:ext>
            </a:extLst>
          </p:cNvPr>
          <p:cNvCxnSpPr>
            <a:cxnSpLocks/>
          </p:cNvCxnSpPr>
          <p:nvPr/>
        </p:nvCxnSpPr>
        <p:spPr>
          <a:xfrm flipH="1">
            <a:off x="2004456" y="3911983"/>
            <a:ext cx="2899486" cy="1688064"/>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BB0FC82-0777-4F04-90FB-9B36CB25D4D7}"/>
              </a:ext>
            </a:extLst>
          </p:cNvPr>
          <p:cNvCxnSpPr>
            <a:cxnSpLocks/>
          </p:cNvCxnSpPr>
          <p:nvPr/>
        </p:nvCxnSpPr>
        <p:spPr>
          <a:xfrm>
            <a:off x="2792497" y="4012751"/>
            <a:ext cx="2040000" cy="4181"/>
          </a:xfrm>
          <a:prstGeom prst="line">
            <a:avLst/>
          </a:prstGeom>
          <a:ln w="19050"/>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26CA3AE2-63E0-4327-8A07-702B72F71010}"/>
              </a:ext>
            </a:extLst>
          </p:cNvPr>
          <p:cNvCxnSpPr>
            <a:cxnSpLocks/>
          </p:cNvCxnSpPr>
          <p:nvPr/>
        </p:nvCxnSpPr>
        <p:spPr>
          <a:xfrm>
            <a:off x="2779047" y="3958047"/>
            <a:ext cx="0" cy="127940"/>
          </a:xfrm>
          <a:prstGeom prst="line">
            <a:avLst/>
          </a:prstGeom>
          <a:ln w="19050"/>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EE3EB8AF-51EA-4654-B153-3132C4B0291F}"/>
              </a:ext>
            </a:extLst>
          </p:cNvPr>
          <p:cNvCxnSpPr/>
          <p:nvPr/>
        </p:nvCxnSpPr>
        <p:spPr>
          <a:xfrm>
            <a:off x="4874866" y="3930719"/>
            <a:ext cx="0" cy="137173"/>
          </a:xfrm>
          <a:prstGeom prst="line">
            <a:avLst/>
          </a:prstGeom>
          <a:ln w="19050"/>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83A47F7E-1B29-45F5-B674-D0A37263EED8}"/>
              </a:ext>
            </a:extLst>
          </p:cNvPr>
          <p:cNvSpPr txBox="1"/>
          <p:nvPr/>
        </p:nvSpPr>
        <p:spPr>
          <a:xfrm>
            <a:off x="3317963" y="3876674"/>
            <a:ext cx="457176" cy="523220"/>
          </a:xfrm>
          <a:prstGeom prst="rect">
            <a:avLst/>
          </a:prstGeom>
          <a:noFill/>
        </p:spPr>
        <p:txBody>
          <a:bodyPr wrap="none" rtlCol="0">
            <a:spAutoFit/>
          </a:bodyPr>
          <a:lstStyle/>
          <a:p>
            <a:r>
              <a:rPr lang="en-US" sz="2800" dirty="0"/>
              <a:t>x</a:t>
            </a:r>
            <a:r>
              <a:rPr lang="en-US" sz="2800" baseline="-25000" dirty="0"/>
              <a:t>o</a:t>
            </a:r>
            <a:endParaRPr lang="en-US" dirty="0"/>
          </a:p>
        </p:txBody>
      </p:sp>
      <p:sp>
        <p:nvSpPr>
          <p:cNvPr id="13" name="TextBox 12">
            <a:extLst>
              <a:ext uri="{FF2B5EF4-FFF2-40B4-BE49-F238E27FC236}">
                <a16:creationId xmlns:a16="http://schemas.microsoft.com/office/drawing/2014/main" id="{48B68CA3-64B4-4171-81BE-04F6B9C7DE84}"/>
              </a:ext>
            </a:extLst>
          </p:cNvPr>
          <p:cNvSpPr txBox="1"/>
          <p:nvPr/>
        </p:nvSpPr>
        <p:spPr>
          <a:xfrm>
            <a:off x="2039897" y="3105609"/>
            <a:ext cx="500458" cy="523220"/>
          </a:xfrm>
          <a:prstGeom prst="rect">
            <a:avLst/>
          </a:prstGeom>
          <a:noFill/>
        </p:spPr>
        <p:txBody>
          <a:bodyPr wrap="none" rtlCol="0">
            <a:spAutoFit/>
          </a:bodyPr>
          <a:lstStyle/>
          <a:p>
            <a:r>
              <a:rPr lang="en-US" sz="2800" dirty="0"/>
              <a:t>h</a:t>
            </a:r>
            <a:r>
              <a:rPr lang="en-US" sz="2800" baseline="-25000" dirty="0"/>
              <a:t>o</a:t>
            </a:r>
            <a:endParaRPr lang="en-US" dirty="0"/>
          </a:p>
        </p:txBody>
      </p:sp>
      <p:cxnSp>
        <p:nvCxnSpPr>
          <p:cNvPr id="14" name="Straight Connector 13">
            <a:extLst>
              <a:ext uri="{FF2B5EF4-FFF2-40B4-BE49-F238E27FC236}">
                <a16:creationId xmlns:a16="http://schemas.microsoft.com/office/drawing/2014/main" id="{2B2B6074-9982-4566-8A01-C2A7BC4B05D1}"/>
              </a:ext>
            </a:extLst>
          </p:cNvPr>
          <p:cNvCxnSpPr>
            <a:cxnSpLocks/>
          </p:cNvCxnSpPr>
          <p:nvPr/>
        </p:nvCxnSpPr>
        <p:spPr>
          <a:xfrm rot="16200000">
            <a:off x="2512371" y="3849989"/>
            <a:ext cx="0" cy="137173"/>
          </a:xfrm>
          <a:prstGeom prst="line">
            <a:avLst/>
          </a:prstGeom>
          <a:ln w="25400"/>
        </p:spPr>
        <p:style>
          <a:lnRef idx="3">
            <a:schemeClr val="dk1"/>
          </a:lnRef>
          <a:fillRef idx="0">
            <a:schemeClr val="dk1"/>
          </a:fillRef>
          <a:effectRef idx="2">
            <a:schemeClr val="dk1"/>
          </a:effectRef>
          <a:fontRef idx="minor">
            <a:schemeClr val="tx1"/>
          </a:fontRef>
        </p:style>
      </p:cxnSp>
      <p:cxnSp>
        <p:nvCxnSpPr>
          <p:cNvPr id="15" name="Straight Connector 14">
            <a:extLst>
              <a:ext uri="{FF2B5EF4-FFF2-40B4-BE49-F238E27FC236}">
                <a16:creationId xmlns:a16="http://schemas.microsoft.com/office/drawing/2014/main" id="{29A29F7F-85A9-4712-93FB-DDE88829F137}"/>
              </a:ext>
            </a:extLst>
          </p:cNvPr>
          <p:cNvCxnSpPr>
            <a:cxnSpLocks/>
          </p:cNvCxnSpPr>
          <p:nvPr/>
        </p:nvCxnSpPr>
        <p:spPr>
          <a:xfrm>
            <a:off x="2508733" y="2958824"/>
            <a:ext cx="0" cy="939662"/>
          </a:xfrm>
          <a:prstGeom prst="line">
            <a:avLst/>
          </a:prstGeom>
          <a:ln w="25400"/>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73D9D53F-9D3A-4C5E-AA83-D61C871B8535}"/>
              </a:ext>
            </a:extLst>
          </p:cNvPr>
          <p:cNvCxnSpPr>
            <a:cxnSpLocks/>
          </p:cNvCxnSpPr>
          <p:nvPr/>
        </p:nvCxnSpPr>
        <p:spPr>
          <a:xfrm flipV="1">
            <a:off x="2453514" y="2948675"/>
            <a:ext cx="110439" cy="1576"/>
          </a:xfrm>
          <a:prstGeom prst="line">
            <a:avLst/>
          </a:prstGeom>
          <a:ln w="25400"/>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AE4A1C77-9D36-49E3-B2EF-D27D1DC58E90}"/>
              </a:ext>
            </a:extLst>
          </p:cNvPr>
          <p:cNvCxnSpPr/>
          <p:nvPr/>
        </p:nvCxnSpPr>
        <p:spPr>
          <a:xfrm>
            <a:off x="5593696" y="3952502"/>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18" name="Straight Connector 17">
            <a:extLst>
              <a:ext uri="{FF2B5EF4-FFF2-40B4-BE49-F238E27FC236}">
                <a16:creationId xmlns:a16="http://schemas.microsoft.com/office/drawing/2014/main" id="{E2AF6680-7D4A-4846-8AEF-A62A596585A5}"/>
              </a:ext>
            </a:extLst>
          </p:cNvPr>
          <p:cNvCxnSpPr>
            <a:cxnSpLocks/>
          </p:cNvCxnSpPr>
          <p:nvPr/>
        </p:nvCxnSpPr>
        <p:spPr>
          <a:xfrm>
            <a:off x="4832497" y="3943842"/>
            <a:ext cx="0" cy="137173"/>
          </a:xfrm>
          <a:prstGeom prst="line">
            <a:avLst/>
          </a:prstGeom>
          <a:ln w="19050"/>
        </p:spPr>
        <p:style>
          <a:lnRef idx="1">
            <a:schemeClr val="dk1"/>
          </a:lnRef>
          <a:fillRef idx="0">
            <a:schemeClr val="dk1"/>
          </a:fillRef>
          <a:effectRef idx="0">
            <a:schemeClr val="dk1"/>
          </a:effectRef>
          <a:fontRef idx="minor">
            <a:schemeClr val="tx1"/>
          </a:fontRef>
        </p:style>
      </p:cxnSp>
      <p:sp>
        <p:nvSpPr>
          <p:cNvPr id="19" name="Rectangle 18">
            <a:extLst>
              <a:ext uri="{FF2B5EF4-FFF2-40B4-BE49-F238E27FC236}">
                <a16:creationId xmlns:a16="http://schemas.microsoft.com/office/drawing/2014/main" id="{6FA63AB2-46C9-477D-8984-C42EBD111434}"/>
              </a:ext>
            </a:extLst>
          </p:cNvPr>
          <p:cNvSpPr/>
          <p:nvPr/>
        </p:nvSpPr>
        <p:spPr>
          <a:xfrm>
            <a:off x="5103557" y="3856326"/>
            <a:ext cx="394660" cy="523220"/>
          </a:xfrm>
          <a:prstGeom prst="rect">
            <a:avLst/>
          </a:prstGeom>
        </p:spPr>
        <p:txBody>
          <a:bodyPr wrap="none">
            <a:spAutoFit/>
          </a:bodyPr>
          <a:lstStyle/>
          <a:p>
            <a:r>
              <a:rPr lang="en-US" sz="2800" dirty="0"/>
              <a:t>x</a:t>
            </a:r>
            <a:r>
              <a:rPr lang="en-US" sz="2800" baseline="-25000" dirty="0"/>
              <a:t>i</a:t>
            </a:r>
            <a:endParaRPr lang="en-US" dirty="0"/>
          </a:p>
        </p:txBody>
      </p:sp>
      <p:sp>
        <p:nvSpPr>
          <p:cNvPr id="20" name="Arc 19">
            <a:extLst>
              <a:ext uri="{FF2B5EF4-FFF2-40B4-BE49-F238E27FC236}">
                <a16:creationId xmlns:a16="http://schemas.microsoft.com/office/drawing/2014/main" id="{91B3CF33-0745-4048-BCB8-D5034F4E5A8F}"/>
              </a:ext>
            </a:extLst>
          </p:cNvPr>
          <p:cNvSpPr/>
          <p:nvPr/>
        </p:nvSpPr>
        <p:spPr>
          <a:xfrm rot="12537358">
            <a:off x="4371977" y="3498939"/>
            <a:ext cx="256267" cy="486358"/>
          </a:xfrm>
          <a:prstGeom prst="arc">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21" name="Arc 20">
            <a:extLst>
              <a:ext uri="{FF2B5EF4-FFF2-40B4-BE49-F238E27FC236}">
                <a16:creationId xmlns:a16="http://schemas.microsoft.com/office/drawing/2014/main" id="{DC540853-4E2F-4FE8-90B8-AF1CC946D111}"/>
              </a:ext>
            </a:extLst>
          </p:cNvPr>
          <p:cNvSpPr/>
          <p:nvPr/>
        </p:nvSpPr>
        <p:spPr>
          <a:xfrm rot="11414174">
            <a:off x="4261748" y="3728033"/>
            <a:ext cx="256267" cy="486358"/>
          </a:xfrm>
          <a:prstGeom prst="arc">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aphicFrame>
        <p:nvGraphicFramePr>
          <p:cNvPr id="22" name="Object 21">
            <a:extLst>
              <a:ext uri="{FF2B5EF4-FFF2-40B4-BE49-F238E27FC236}">
                <a16:creationId xmlns:a16="http://schemas.microsoft.com/office/drawing/2014/main" id="{C6543A3B-70AD-4A3E-B9A1-0C0C25DAC094}"/>
              </a:ext>
            </a:extLst>
          </p:cNvPr>
          <p:cNvGraphicFramePr>
            <a:graphicFrameLocks noChangeAspect="1"/>
          </p:cNvGraphicFramePr>
          <p:nvPr>
            <p:extLst>
              <p:ext uri="{D42A27DB-BD31-4B8C-83A1-F6EECF244321}">
                <p14:modId xmlns:p14="http://schemas.microsoft.com/office/powerpoint/2010/main" val="1159116120"/>
              </p:ext>
            </p:extLst>
          </p:nvPr>
        </p:nvGraphicFramePr>
        <p:xfrm>
          <a:off x="4057570" y="3661369"/>
          <a:ext cx="204857" cy="243716"/>
        </p:xfrm>
        <a:graphic>
          <a:graphicData uri="http://schemas.openxmlformats.org/presentationml/2006/ole">
            <mc:AlternateContent xmlns:mc="http://schemas.openxmlformats.org/markup-compatibility/2006">
              <mc:Choice xmlns:v="urn:schemas-microsoft-com:vml" Requires="v">
                <p:oleObj spid="_x0000_s7430" name="Equation" r:id="rId5" imgW="126720" imgH="177480" progId="Equation.DSMT4">
                  <p:embed/>
                </p:oleObj>
              </mc:Choice>
              <mc:Fallback>
                <p:oleObj name="Equation" r:id="rId5" imgW="126720" imgH="177480" progId="Equation.DSMT4">
                  <p:embed/>
                  <p:pic>
                    <p:nvPicPr>
                      <p:cNvPr id="22" name="Object 21">
                        <a:extLst>
                          <a:ext uri="{FF2B5EF4-FFF2-40B4-BE49-F238E27FC236}">
                            <a16:creationId xmlns:a16="http://schemas.microsoft.com/office/drawing/2014/main" id="{FF82E69E-4C18-49C0-BB65-21BA8B7754FA}"/>
                          </a:ext>
                        </a:extLst>
                      </p:cNvPr>
                      <p:cNvPicPr/>
                      <p:nvPr/>
                    </p:nvPicPr>
                    <p:blipFill>
                      <a:blip r:embed="rId6"/>
                      <a:stretch>
                        <a:fillRect/>
                      </a:stretch>
                    </p:blipFill>
                    <p:spPr>
                      <a:xfrm>
                        <a:off x="4057570" y="3661369"/>
                        <a:ext cx="204857" cy="243716"/>
                      </a:xfrm>
                      <a:prstGeom prst="rect">
                        <a:avLst/>
                      </a:prstGeom>
                    </p:spPr>
                  </p:pic>
                </p:oleObj>
              </mc:Fallback>
            </mc:AlternateContent>
          </a:graphicData>
        </a:graphic>
      </p:graphicFrame>
      <p:graphicFrame>
        <p:nvGraphicFramePr>
          <p:cNvPr id="23" name="Object 22">
            <a:extLst>
              <a:ext uri="{FF2B5EF4-FFF2-40B4-BE49-F238E27FC236}">
                <a16:creationId xmlns:a16="http://schemas.microsoft.com/office/drawing/2014/main" id="{E42CBC78-E1F8-499E-81FD-962DC5526AAA}"/>
              </a:ext>
            </a:extLst>
          </p:cNvPr>
          <p:cNvGraphicFramePr>
            <a:graphicFrameLocks noChangeAspect="1"/>
          </p:cNvGraphicFramePr>
          <p:nvPr>
            <p:extLst>
              <p:ext uri="{D42A27DB-BD31-4B8C-83A1-F6EECF244321}">
                <p14:modId xmlns:p14="http://schemas.microsoft.com/office/powerpoint/2010/main" val="2220714928"/>
              </p:ext>
            </p:extLst>
          </p:nvPr>
        </p:nvGraphicFramePr>
        <p:xfrm>
          <a:off x="4038885" y="4007474"/>
          <a:ext cx="204857" cy="243716"/>
        </p:xfrm>
        <a:graphic>
          <a:graphicData uri="http://schemas.openxmlformats.org/presentationml/2006/ole">
            <mc:AlternateContent xmlns:mc="http://schemas.openxmlformats.org/markup-compatibility/2006">
              <mc:Choice xmlns:v="urn:schemas-microsoft-com:vml" Requires="v">
                <p:oleObj spid="_x0000_s7431" name="Equation" r:id="rId7" imgW="126720" imgH="177480" progId="Equation.DSMT4">
                  <p:embed/>
                </p:oleObj>
              </mc:Choice>
              <mc:Fallback>
                <p:oleObj name="Equation" r:id="rId7" imgW="126720" imgH="177480" progId="Equation.DSMT4">
                  <p:embed/>
                  <p:pic>
                    <p:nvPicPr>
                      <p:cNvPr id="23" name="Object 22">
                        <a:extLst>
                          <a:ext uri="{FF2B5EF4-FFF2-40B4-BE49-F238E27FC236}">
                            <a16:creationId xmlns:a16="http://schemas.microsoft.com/office/drawing/2014/main" id="{4EF03D66-9711-4B67-9B91-77152A0878B5}"/>
                          </a:ext>
                        </a:extLst>
                      </p:cNvPr>
                      <p:cNvPicPr/>
                      <p:nvPr/>
                    </p:nvPicPr>
                    <p:blipFill>
                      <a:blip r:embed="rId8"/>
                      <a:stretch>
                        <a:fillRect/>
                      </a:stretch>
                    </p:blipFill>
                    <p:spPr>
                      <a:xfrm>
                        <a:off x="4038885" y="4007474"/>
                        <a:ext cx="204857" cy="243716"/>
                      </a:xfrm>
                      <a:prstGeom prst="rect">
                        <a:avLst/>
                      </a:prstGeom>
                    </p:spPr>
                  </p:pic>
                </p:oleObj>
              </mc:Fallback>
            </mc:AlternateContent>
          </a:graphicData>
        </a:graphic>
      </p:graphicFrame>
      <p:cxnSp>
        <p:nvCxnSpPr>
          <p:cNvPr id="24" name="Straight Connector 23">
            <a:extLst>
              <a:ext uri="{FF2B5EF4-FFF2-40B4-BE49-F238E27FC236}">
                <a16:creationId xmlns:a16="http://schemas.microsoft.com/office/drawing/2014/main" id="{B6D54753-9BF6-4C49-90EF-E1F044C18059}"/>
              </a:ext>
            </a:extLst>
          </p:cNvPr>
          <p:cNvCxnSpPr>
            <a:cxnSpLocks/>
          </p:cNvCxnSpPr>
          <p:nvPr/>
        </p:nvCxnSpPr>
        <p:spPr>
          <a:xfrm flipH="1" flipV="1">
            <a:off x="692683" y="3926822"/>
            <a:ext cx="6575445" cy="14488"/>
          </a:xfrm>
          <a:prstGeom prst="line">
            <a:avLst/>
          </a:prstGeom>
          <a:ln w="19050"/>
        </p:spPr>
        <p:style>
          <a:lnRef idx="1">
            <a:schemeClr val="dk1"/>
          </a:lnRef>
          <a:fillRef idx="0">
            <a:schemeClr val="dk1"/>
          </a:fillRef>
          <a:effectRef idx="0">
            <a:schemeClr val="dk1"/>
          </a:effectRef>
          <a:fontRef idx="minor">
            <a:schemeClr val="tx1"/>
          </a:fontRef>
        </p:style>
      </p:cxnSp>
      <p:sp>
        <p:nvSpPr>
          <p:cNvPr id="25" name="TextBox 24">
            <a:extLst>
              <a:ext uri="{FF2B5EF4-FFF2-40B4-BE49-F238E27FC236}">
                <a16:creationId xmlns:a16="http://schemas.microsoft.com/office/drawing/2014/main" id="{27D2FFC4-B0D5-4957-AACE-A006FB966437}"/>
              </a:ext>
            </a:extLst>
          </p:cNvPr>
          <p:cNvSpPr txBox="1"/>
          <p:nvPr/>
        </p:nvSpPr>
        <p:spPr>
          <a:xfrm>
            <a:off x="6066259" y="3868153"/>
            <a:ext cx="279244" cy="461665"/>
          </a:xfrm>
          <a:prstGeom prst="rect">
            <a:avLst/>
          </a:prstGeom>
          <a:noFill/>
        </p:spPr>
        <p:txBody>
          <a:bodyPr wrap="none" rtlCol="0">
            <a:spAutoFit/>
          </a:bodyPr>
          <a:lstStyle/>
          <a:p>
            <a:r>
              <a:rPr lang="en-US" sz="2400" dirty="0"/>
              <a:t>f</a:t>
            </a:r>
            <a:endParaRPr lang="en-US" dirty="0"/>
          </a:p>
        </p:txBody>
      </p:sp>
      <p:sp>
        <p:nvSpPr>
          <p:cNvPr id="26" name="Oval 25">
            <a:extLst>
              <a:ext uri="{FF2B5EF4-FFF2-40B4-BE49-F238E27FC236}">
                <a16:creationId xmlns:a16="http://schemas.microsoft.com/office/drawing/2014/main" id="{8AE7D101-CD63-4902-8CD5-27A8311CE399}"/>
              </a:ext>
            </a:extLst>
          </p:cNvPr>
          <p:cNvSpPr/>
          <p:nvPr/>
        </p:nvSpPr>
        <p:spPr>
          <a:xfrm>
            <a:off x="6025369" y="3903788"/>
            <a:ext cx="66722" cy="750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Arrow: Up 26">
            <a:extLst>
              <a:ext uri="{FF2B5EF4-FFF2-40B4-BE49-F238E27FC236}">
                <a16:creationId xmlns:a16="http://schemas.microsoft.com/office/drawing/2014/main" id="{8A6266AC-9A32-4D06-8CE8-D82A977C4DD4}"/>
              </a:ext>
            </a:extLst>
          </p:cNvPr>
          <p:cNvSpPr/>
          <p:nvPr/>
        </p:nvSpPr>
        <p:spPr>
          <a:xfrm rot="10800000" flipV="1">
            <a:off x="5402254" y="3471745"/>
            <a:ext cx="347869" cy="445029"/>
          </a:xfrm>
          <a:prstGeom prst="upArrow">
            <a:avLst/>
          </a:prstGeom>
          <a:solidFill>
            <a:schemeClr val="bg2">
              <a:lumMod val="90000"/>
            </a:schemeClr>
          </a:solid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a:extLst>
              <a:ext uri="{FF2B5EF4-FFF2-40B4-BE49-F238E27FC236}">
                <a16:creationId xmlns:a16="http://schemas.microsoft.com/office/drawing/2014/main" id="{497D7DAE-F9B4-48BE-A23F-EC9D3BD407FB}"/>
              </a:ext>
            </a:extLst>
          </p:cNvPr>
          <p:cNvCxnSpPr>
            <a:cxnSpLocks/>
          </p:cNvCxnSpPr>
          <p:nvPr/>
        </p:nvCxnSpPr>
        <p:spPr>
          <a:xfrm>
            <a:off x="4867952" y="4006352"/>
            <a:ext cx="721120" cy="105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A1E25F0-36A8-499E-A043-38F35D20E734}"/>
              </a:ext>
            </a:extLst>
          </p:cNvPr>
          <p:cNvCxnSpPr>
            <a:cxnSpLocks/>
          </p:cNvCxnSpPr>
          <p:nvPr/>
        </p:nvCxnSpPr>
        <p:spPr>
          <a:xfrm rot="16200000">
            <a:off x="5841117" y="3838665"/>
            <a:ext cx="0" cy="137173"/>
          </a:xfrm>
          <a:prstGeom prst="line">
            <a:avLst/>
          </a:prstGeom>
          <a:ln/>
        </p:spPr>
        <p:style>
          <a:lnRef idx="3">
            <a:schemeClr val="dk1"/>
          </a:lnRef>
          <a:fillRef idx="0">
            <a:schemeClr val="dk1"/>
          </a:fillRef>
          <a:effectRef idx="2">
            <a:schemeClr val="dk1"/>
          </a:effectRef>
          <a:fontRef idx="minor">
            <a:schemeClr val="tx1"/>
          </a:fontRef>
        </p:style>
      </p:cxnSp>
      <p:cxnSp>
        <p:nvCxnSpPr>
          <p:cNvPr id="30" name="Straight Connector 29">
            <a:extLst>
              <a:ext uri="{FF2B5EF4-FFF2-40B4-BE49-F238E27FC236}">
                <a16:creationId xmlns:a16="http://schemas.microsoft.com/office/drawing/2014/main" id="{D5266F4F-5EB0-4CE9-A286-617799AB9C3D}"/>
              </a:ext>
            </a:extLst>
          </p:cNvPr>
          <p:cNvCxnSpPr>
            <a:cxnSpLocks/>
          </p:cNvCxnSpPr>
          <p:nvPr/>
        </p:nvCxnSpPr>
        <p:spPr>
          <a:xfrm>
            <a:off x="5838422" y="3533628"/>
            <a:ext cx="0" cy="367633"/>
          </a:xfrm>
          <a:prstGeom prst="line">
            <a:avLst/>
          </a:prstGeom>
          <a:ln w="25400"/>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7224B07D-75F5-4B88-A0ED-0C5494BF1330}"/>
              </a:ext>
            </a:extLst>
          </p:cNvPr>
          <p:cNvCxnSpPr>
            <a:cxnSpLocks/>
          </p:cNvCxnSpPr>
          <p:nvPr/>
        </p:nvCxnSpPr>
        <p:spPr>
          <a:xfrm flipV="1">
            <a:off x="5787941" y="3531683"/>
            <a:ext cx="110439" cy="1576"/>
          </a:xfrm>
          <a:prstGeom prst="line">
            <a:avLst/>
          </a:prstGeom>
          <a:ln w="25400"/>
        </p:spPr>
        <p:style>
          <a:lnRef idx="1">
            <a:schemeClr val="dk1"/>
          </a:lnRef>
          <a:fillRef idx="0">
            <a:schemeClr val="dk1"/>
          </a:fillRef>
          <a:effectRef idx="0">
            <a:schemeClr val="dk1"/>
          </a:effectRef>
          <a:fontRef idx="minor">
            <a:schemeClr val="tx1"/>
          </a:fontRef>
        </p:style>
      </p:cxnSp>
      <p:sp>
        <p:nvSpPr>
          <p:cNvPr id="32" name="TextBox 31">
            <a:extLst>
              <a:ext uri="{FF2B5EF4-FFF2-40B4-BE49-F238E27FC236}">
                <a16:creationId xmlns:a16="http://schemas.microsoft.com/office/drawing/2014/main" id="{3DB30344-63D5-417F-AEA0-4F012CF1661F}"/>
              </a:ext>
            </a:extLst>
          </p:cNvPr>
          <p:cNvSpPr txBox="1"/>
          <p:nvPr/>
        </p:nvSpPr>
        <p:spPr>
          <a:xfrm>
            <a:off x="5862697" y="3455611"/>
            <a:ext cx="428322" cy="523220"/>
          </a:xfrm>
          <a:prstGeom prst="rect">
            <a:avLst/>
          </a:prstGeom>
          <a:noFill/>
        </p:spPr>
        <p:txBody>
          <a:bodyPr wrap="none" rtlCol="0">
            <a:spAutoFit/>
          </a:bodyPr>
          <a:lstStyle/>
          <a:p>
            <a:r>
              <a:rPr lang="en-US" sz="2800" dirty="0"/>
              <a:t>h</a:t>
            </a:r>
            <a:r>
              <a:rPr lang="en-US" sz="2800" baseline="-25000" dirty="0"/>
              <a:t>i</a:t>
            </a:r>
            <a:endParaRPr lang="en-US" dirty="0"/>
          </a:p>
        </p:txBody>
      </p:sp>
      <p:sp>
        <p:nvSpPr>
          <p:cNvPr id="33" name="TextBox 32">
            <a:extLst>
              <a:ext uri="{FF2B5EF4-FFF2-40B4-BE49-F238E27FC236}">
                <a16:creationId xmlns:a16="http://schemas.microsoft.com/office/drawing/2014/main" id="{19B88E97-7111-4700-AD89-04EDCECF12B9}"/>
              </a:ext>
            </a:extLst>
          </p:cNvPr>
          <p:cNvSpPr txBox="1"/>
          <p:nvPr/>
        </p:nvSpPr>
        <p:spPr>
          <a:xfrm>
            <a:off x="6396592" y="3897907"/>
            <a:ext cx="1055097" cy="646331"/>
          </a:xfrm>
          <a:prstGeom prst="rect">
            <a:avLst/>
          </a:prstGeom>
          <a:noFill/>
        </p:spPr>
        <p:txBody>
          <a:bodyPr wrap="none" rtlCol="0">
            <a:spAutoFit/>
          </a:bodyPr>
          <a:lstStyle/>
          <a:p>
            <a:r>
              <a:rPr lang="en-US" dirty="0"/>
              <a:t>principle </a:t>
            </a:r>
          </a:p>
          <a:p>
            <a:r>
              <a:rPr lang="en-US" dirty="0"/>
              <a:t>axis</a:t>
            </a:r>
          </a:p>
        </p:txBody>
      </p:sp>
      <p:sp>
        <p:nvSpPr>
          <p:cNvPr id="34" name="TextBox 33">
            <a:extLst>
              <a:ext uri="{FF2B5EF4-FFF2-40B4-BE49-F238E27FC236}">
                <a16:creationId xmlns:a16="http://schemas.microsoft.com/office/drawing/2014/main" id="{C6EF69A8-964D-4FF4-B22B-733D0CA013AC}"/>
              </a:ext>
            </a:extLst>
          </p:cNvPr>
          <p:cNvSpPr txBox="1"/>
          <p:nvPr/>
        </p:nvSpPr>
        <p:spPr>
          <a:xfrm>
            <a:off x="7946170" y="2421228"/>
            <a:ext cx="1615892" cy="369332"/>
          </a:xfrm>
          <a:prstGeom prst="rect">
            <a:avLst/>
          </a:prstGeom>
          <a:noFill/>
        </p:spPr>
        <p:txBody>
          <a:bodyPr wrap="none" rtlCol="0">
            <a:spAutoFit/>
          </a:bodyPr>
          <a:lstStyle/>
          <a:p>
            <a:r>
              <a:rPr lang="en-US" dirty="0"/>
              <a:t>Blue reflection:</a:t>
            </a:r>
          </a:p>
        </p:txBody>
      </p:sp>
      <p:graphicFrame>
        <p:nvGraphicFramePr>
          <p:cNvPr id="35" name="Object 34">
            <a:extLst>
              <a:ext uri="{FF2B5EF4-FFF2-40B4-BE49-F238E27FC236}">
                <a16:creationId xmlns:a16="http://schemas.microsoft.com/office/drawing/2014/main" id="{8CB45498-B0BE-4CAB-9C68-EBDEC4634A8D}"/>
              </a:ext>
            </a:extLst>
          </p:cNvPr>
          <p:cNvGraphicFramePr>
            <a:graphicFrameLocks noChangeAspect="1"/>
          </p:cNvGraphicFramePr>
          <p:nvPr>
            <p:extLst>
              <p:ext uri="{D42A27DB-BD31-4B8C-83A1-F6EECF244321}">
                <p14:modId xmlns:p14="http://schemas.microsoft.com/office/powerpoint/2010/main" val="3032748114"/>
              </p:ext>
            </p:extLst>
          </p:nvPr>
        </p:nvGraphicFramePr>
        <p:xfrm>
          <a:off x="8499899" y="2853459"/>
          <a:ext cx="1760538" cy="333375"/>
        </p:xfrm>
        <a:graphic>
          <a:graphicData uri="http://schemas.openxmlformats.org/presentationml/2006/ole">
            <mc:AlternateContent xmlns:mc="http://schemas.openxmlformats.org/markup-compatibility/2006">
              <mc:Choice xmlns:v="urn:schemas-microsoft-com:vml" Requires="v">
                <p:oleObj spid="_x0000_s7432" name="Equation" r:id="rId9" imgW="1206360" imgH="228600" progId="Equation.DSMT4">
                  <p:embed/>
                </p:oleObj>
              </mc:Choice>
              <mc:Fallback>
                <p:oleObj name="Equation" r:id="rId9" imgW="1206360" imgH="228600" progId="Equation.DSMT4">
                  <p:embed/>
                  <p:pic>
                    <p:nvPicPr>
                      <p:cNvPr id="55" name="Object 54">
                        <a:extLst>
                          <a:ext uri="{FF2B5EF4-FFF2-40B4-BE49-F238E27FC236}">
                            <a16:creationId xmlns:a16="http://schemas.microsoft.com/office/drawing/2014/main" id="{7ECAAE48-92C6-49DD-8CD5-B78229FEB041}"/>
                          </a:ext>
                        </a:extLst>
                      </p:cNvPr>
                      <p:cNvPicPr/>
                      <p:nvPr/>
                    </p:nvPicPr>
                    <p:blipFill>
                      <a:blip r:embed="rId10"/>
                      <a:stretch>
                        <a:fillRect/>
                      </a:stretch>
                    </p:blipFill>
                    <p:spPr>
                      <a:xfrm>
                        <a:off x="8499899" y="2853459"/>
                        <a:ext cx="1760538" cy="333375"/>
                      </a:xfrm>
                      <a:prstGeom prst="rect">
                        <a:avLst/>
                      </a:prstGeom>
                    </p:spPr>
                  </p:pic>
                </p:oleObj>
              </mc:Fallback>
            </mc:AlternateContent>
          </a:graphicData>
        </a:graphic>
      </p:graphicFrame>
      <p:sp>
        <p:nvSpPr>
          <p:cNvPr id="36" name="TextBox 35">
            <a:extLst>
              <a:ext uri="{FF2B5EF4-FFF2-40B4-BE49-F238E27FC236}">
                <a16:creationId xmlns:a16="http://schemas.microsoft.com/office/drawing/2014/main" id="{F4817D69-7206-47BC-9955-CD7CE1B58295}"/>
              </a:ext>
            </a:extLst>
          </p:cNvPr>
          <p:cNvSpPr txBox="1"/>
          <p:nvPr/>
        </p:nvSpPr>
        <p:spPr>
          <a:xfrm>
            <a:off x="7979182" y="3426285"/>
            <a:ext cx="1883336" cy="369332"/>
          </a:xfrm>
          <a:prstGeom prst="rect">
            <a:avLst/>
          </a:prstGeom>
          <a:noFill/>
        </p:spPr>
        <p:txBody>
          <a:bodyPr wrap="none" rtlCol="0">
            <a:spAutoFit/>
          </a:bodyPr>
          <a:lstStyle/>
          <a:p>
            <a:r>
              <a:rPr lang="en-US" dirty="0"/>
              <a:t>Orange reflection:</a:t>
            </a:r>
          </a:p>
        </p:txBody>
      </p:sp>
      <p:graphicFrame>
        <p:nvGraphicFramePr>
          <p:cNvPr id="37" name="Object 36">
            <a:extLst>
              <a:ext uri="{FF2B5EF4-FFF2-40B4-BE49-F238E27FC236}">
                <a16:creationId xmlns:a16="http://schemas.microsoft.com/office/drawing/2014/main" id="{24DA1105-6002-4A7E-A571-D49EE5E9B8DE}"/>
              </a:ext>
            </a:extLst>
          </p:cNvPr>
          <p:cNvGraphicFramePr>
            <a:graphicFrameLocks noChangeAspect="1"/>
          </p:cNvGraphicFramePr>
          <p:nvPr>
            <p:extLst>
              <p:ext uri="{D42A27DB-BD31-4B8C-83A1-F6EECF244321}">
                <p14:modId xmlns:p14="http://schemas.microsoft.com/office/powerpoint/2010/main" val="3932447776"/>
              </p:ext>
            </p:extLst>
          </p:nvPr>
        </p:nvGraphicFramePr>
        <p:xfrm>
          <a:off x="8508579" y="3954053"/>
          <a:ext cx="1909763" cy="352425"/>
        </p:xfrm>
        <a:graphic>
          <a:graphicData uri="http://schemas.openxmlformats.org/presentationml/2006/ole">
            <mc:AlternateContent xmlns:mc="http://schemas.openxmlformats.org/markup-compatibility/2006">
              <mc:Choice xmlns:v="urn:schemas-microsoft-com:vml" Requires="v">
                <p:oleObj spid="_x0000_s7433" name="Equation" r:id="rId11" imgW="1307880" imgH="241200" progId="Equation.DSMT4">
                  <p:embed/>
                </p:oleObj>
              </mc:Choice>
              <mc:Fallback>
                <p:oleObj name="Equation" r:id="rId11" imgW="1307880" imgH="241200" progId="Equation.DSMT4">
                  <p:embed/>
                  <p:pic>
                    <p:nvPicPr>
                      <p:cNvPr id="57" name="Object 56">
                        <a:extLst>
                          <a:ext uri="{FF2B5EF4-FFF2-40B4-BE49-F238E27FC236}">
                            <a16:creationId xmlns:a16="http://schemas.microsoft.com/office/drawing/2014/main" id="{264D95F7-6474-4334-BC32-08DDCFCE6AF0}"/>
                          </a:ext>
                        </a:extLst>
                      </p:cNvPr>
                      <p:cNvPicPr/>
                      <p:nvPr/>
                    </p:nvPicPr>
                    <p:blipFill>
                      <a:blip r:embed="rId12"/>
                      <a:stretch>
                        <a:fillRect/>
                      </a:stretch>
                    </p:blipFill>
                    <p:spPr>
                      <a:xfrm>
                        <a:off x="8508579" y="3954053"/>
                        <a:ext cx="1909763" cy="352425"/>
                      </a:xfrm>
                      <a:prstGeom prst="rect">
                        <a:avLst/>
                      </a:prstGeom>
                    </p:spPr>
                  </p:pic>
                </p:oleObj>
              </mc:Fallback>
            </mc:AlternateContent>
          </a:graphicData>
        </a:graphic>
      </p:graphicFrame>
      <p:sp>
        <p:nvSpPr>
          <p:cNvPr id="38" name="TextBox 37">
            <a:extLst>
              <a:ext uri="{FF2B5EF4-FFF2-40B4-BE49-F238E27FC236}">
                <a16:creationId xmlns:a16="http://schemas.microsoft.com/office/drawing/2014/main" id="{395AB26A-A318-415F-BE52-00E5110FAD0F}"/>
              </a:ext>
            </a:extLst>
          </p:cNvPr>
          <p:cNvSpPr txBox="1"/>
          <p:nvPr/>
        </p:nvSpPr>
        <p:spPr>
          <a:xfrm>
            <a:off x="7979182" y="4476470"/>
            <a:ext cx="1367106" cy="369332"/>
          </a:xfrm>
          <a:prstGeom prst="rect">
            <a:avLst/>
          </a:prstGeom>
          <a:noFill/>
        </p:spPr>
        <p:txBody>
          <a:bodyPr wrap="none" rtlCol="0">
            <a:spAutoFit/>
          </a:bodyPr>
          <a:lstStyle/>
          <a:p>
            <a:r>
              <a:rPr lang="en-US" dirty="0"/>
              <a:t>Intersection:</a:t>
            </a:r>
          </a:p>
        </p:txBody>
      </p:sp>
      <p:graphicFrame>
        <p:nvGraphicFramePr>
          <p:cNvPr id="39" name="Object 38">
            <a:extLst>
              <a:ext uri="{FF2B5EF4-FFF2-40B4-BE49-F238E27FC236}">
                <a16:creationId xmlns:a16="http://schemas.microsoft.com/office/drawing/2014/main" id="{E8D046D0-2F63-4B21-A10A-D7AE7FB39FDF}"/>
              </a:ext>
            </a:extLst>
          </p:cNvPr>
          <p:cNvGraphicFramePr>
            <a:graphicFrameLocks noChangeAspect="1"/>
          </p:cNvGraphicFramePr>
          <p:nvPr>
            <p:extLst>
              <p:ext uri="{D42A27DB-BD31-4B8C-83A1-F6EECF244321}">
                <p14:modId xmlns:p14="http://schemas.microsoft.com/office/powerpoint/2010/main" val="1172865608"/>
              </p:ext>
            </p:extLst>
          </p:nvPr>
        </p:nvGraphicFramePr>
        <p:xfrm>
          <a:off x="8048305" y="5008222"/>
          <a:ext cx="1149350" cy="350837"/>
        </p:xfrm>
        <a:graphic>
          <a:graphicData uri="http://schemas.openxmlformats.org/presentationml/2006/ole">
            <mc:AlternateContent xmlns:mc="http://schemas.openxmlformats.org/markup-compatibility/2006">
              <mc:Choice xmlns:v="urn:schemas-microsoft-com:vml" Requires="v">
                <p:oleObj spid="_x0000_s7434" name="Equation" r:id="rId13" imgW="787320" imgH="241200" progId="Equation.DSMT4">
                  <p:embed/>
                </p:oleObj>
              </mc:Choice>
              <mc:Fallback>
                <p:oleObj name="Equation" r:id="rId13" imgW="787320" imgH="241200" progId="Equation.DSMT4">
                  <p:embed/>
                  <p:pic>
                    <p:nvPicPr>
                      <p:cNvPr id="59" name="Object 58">
                        <a:extLst>
                          <a:ext uri="{FF2B5EF4-FFF2-40B4-BE49-F238E27FC236}">
                            <a16:creationId xmlns:a16="http://schemas.microsoft.com/office/drawing/2014/main" id="{27D2F75A-616C-4797-BFA9-625B99E7B184}"/>
                          </a:ext>
                        </a:extLst>
                      </p:cNvPr>
                      <p:cNvPicPr/>
                      <p:nvPr/>
                    </p:nvPicPr>
                    <p:blipFill>
                      <a:blip r:embed="rId14"/>
                      <a:stretch>
                        <a:fillRect/>
                      </a:stretch>
                    </p:blipFill>
                    <p:spPr>
                      <a:xfrm>
                        <a:off x="8048305" y="5008222"/>
                        <a:ext cx="1149350" cy="350837"/>
                      </a:xfrm>
                      <a:prstGeom prst="rect">
                        <a:avLst/>
                      </a:prstGeom>
                    </p:spPr>
                  </p:pic>
                </p:oleObj>
              </mc:Fallback>
            </mc:AlternateContent>
          </a:graphicData>
        </a:graphic>
      </p:graphicFrame>
      <p:cxnSp>
        <p:nvCxnSpPr>
          <p:cNvPr id="40" name="Straight Connector 39">
            <a:extLst>
              <a:ext uri="{FF2B5EF4-FFF2-40B4-BE49-F238E27FC236}">
                <a16:creationId xmlns:a16="http://schemas.microsoft.com/office/drawing/2014/main" id="{D67B5E30-7ACC-4277-9388-CCD67D19A550}"/>
              </a:ext>
            </a:extLst>
          </p:cNvPr>
          <p:cNvCxnSpPr>
            <a:cxnSpLocks/>
          </p:cNvCxnSpPr>
          <p:nvPr/>
        </p:nvCxnSpPr>
        <p:spPr>
          <a:xfrm flipV="1">
            <a:off x="536490" y="1347320"/>
            <a:ext cx="8097560" cy="23759"/>
          </a:xfrm>
          <a:prstGeom prst="line">
            <a:avLst/>
          </a:prstGeom>
          <a:ln w="19050">
            <a:prstDash val="sysDash"/>
          </a:ln>
        </p:spPr>
        <p:style>
          <a:lnRef idx="2">
            <a:schemeClr val="dk1"/>
          </a:lnRef>
          <a:fillRef idx="0">
            <a:schemeClr val="dk1"/>
          </a:fillRef>
          <a:effectRef idx="1">
            <a:schemeClr val="dk1"/>
          </a:effectRef>
          <a:fontRef idx="minor">
            <a:schemeClr val="tx1"/>
          </a:fontRef>
        </p:style>
      </p:cxnSp>
      <p:cxnSp>
        <p:nvCxnSpPr>
          <p:cNvPr id="41" name="Straight Connector 40">
            <a:extLst>
              <a:ext uri="{FF2B5EF4-FFF2-40B4-BE49-F238E27FC236}">
                <a16:creationId xmlns:a16="http://schemas.microsoft.com/office/drawing/2014/main" id="{A99406E7-EEAA-4997-846B-6A64C9D37C17}"/>
              </a:ext>
            </a:extLst>
          </p:cNvPr>
          <p:cNvCxnSpPr>
            <a:cxnSpLocks/>
          </p:cNvCxnSpPr>
          <p:nvPr/>
        </p:nvCxnSpPr>
        <p:spPr>
          <a:xfrm>
            <a:off x="4891841" y="1205997"/>
            <a:ext cx="0" cy="333321"/>
          </a:xfrm>
          <a:prstGeom prst="line">
            <a:avLst/>
          </a:prstGeom>
          <a:ln w="19050"/>
        </p:spPr>
        <p:style>
          <a:lnRef idx="1">
            <a:schemeClr val="dk1"/>
          </a:lnRef>
          <a:fillRef idx="0">
            <a:schemeClr val="dk1"/>
          </a:fillRef>
          <a:effectRef idx="0">
            <a:schemeClr val="dk1"/>
          </a:effectRef>
          <a:fontRef idx="minor">
            <a:schemeClr val="tx1"/>
          </a:fontRef>
        </p:style>
      </p:cxnSp>
      <p:sp>
        <p:nvSpPr>
          <p:cNvPr id="42" name="TextBox 41">
            <a:extLst>
              <a:ext uri="{FF2B5EF4-FFF2-40B4-BE49-F238E27FC236}">
                <a16:creationId xmlns:a16="http://schemas.microsoft.com/office/drawing/2014/main" id="{BC8B8F3F-A7CA-4689-9032-431E08982BC3}"/>
              </a:ext>
            </a:extLst>
          </p:cNvPr>
          <p:cNvSpPr txBox="1"/>
          <p:nvPr/>
        </p:nvSpPr>
        <p:spPr>
          <a:xfrm>
            <a:off x="649724" y="916130"/>
            <a:ext cx="3588675" cy="369332"/>
          </a:xfrm>
          <a:prstGeom prst="rect">
            <a:avLst/>
          </a:prstGeom>
          <a:noFill/>
        </p:spPr>
        <p:txBody>
          <a:bodyPr wrap="none" rtlCol="0">
            <a:spAutoFit/>
          </a:bodyPr>
          <a:lstStyle/>
          <a:p>
            <a:r>
              <a:rPr lang="en-US" dirty="0"/>
              <a:t>region where light came from: x</a:t>
            </a:r>
            <a:r>
              <a:rPr lang="en-US" baseline="-25000" dirty="0"/>
              <a:t>o</a:t>
            </a:r>
            <a:r>
              <a:rPr lang="en-US" dirty="0"/>
              <a:t> &gt; 0</a:t>
            </a:r>
          </a:p>
        </p:txBody>
      </p:sp>
      <p:sp>
        <p:nvSpPr>
          <p:cNvPr id="43" name="TextBox 42">
            <a:extLst>
              <a:ext uri="{FF2B5EF4-FFF2-40B4-BE49-F238E27FC236}">
                <a16:creationId xmlns:a16="http://schemas.microsoft.com/office/drawing/2014/main" id="{AF6803B8-4866-432E-8C2F-FE0FA8C21D6D}"/>
              </a:ext>
            </a:extLst>
          </p:cNvPr>
          <p:cNvSpPr txBox="1"/>
          <p:nvPr/>
        </p:nvSpPr>
        <p:spPr>
          <a:xfrm>
            <a:off x="649724" y="1463418"/>
            <a:ext cx="3011274" cy="369332"/>
          </a:xfrm>
          <a:prstGeom prst="rect">
            <a:avLst/>
          </a:prstGeom>
          <a:noFill/>
        </p:spPr>
        <p:txBody>
          <a:bodyPr wrap="none" rtlCol="0">
            <a:spAutoFit/>
          </a:bodyPr>
          <a:lstStyle/>
          <a:p>
            <a:r>
              <a:rPr lang="en-US" dirty="0"/>
              <a:t>region where light went: x</a:t>
            </a:r>
            <a:r>
              <a:rPr lang="en-US" baseline="-25000" dirty="0"/>
              <a:t>i</a:t>
            </a:r>
            <a:r>
              <a:rPr lang="en-US" dirty="0"/>
              <a:t> &gt; 0</a:t>
            </a:r>
          </a:p>
        </p:txBody>
      </p:sp>
      <p:graphicFrame>
        <p:nvGraphicFramePr>
          <p:cNvPr id="44" name="Object 43">
            <a:extLst>
              <a:ext uri="{FF2B5EF4-FFF2-40B4-BE49-F238E27FC236}">
                <a16:creationId xmlns:a16="http://schemas.microsoft.com/office/drawing/2014/main" id="{342DCBF5-D847-4A79-85D3-79CA5B67E422}"/>
              </a:ext>
            </a:extLst>
          </p:cNvPr>
          <p:cNvGraphicFramePr>
            <a:graphicFrameLocks noChangeAspect="1"/>
          </p:cNvGraphicFramePr>
          <p:nvPr>
            <p:extLst>
              <p:ext uri="{D42A27DB-BD31-4B8C-83A1-F6EECF244321}">
                <p14:modId xmlns:p14="http://schemas.microsoft.com/office/powerpoint/2010/main" val="1715492562"/>
              </p:ext>
            </p:extLst>
          </p:nvPr>
        </p:nvGraphicFramePr>
        <p:xfrm>
          <a:off x="10239375" y="2740025"/>
          <a:ext cx="1093788" cy="611188"/>
        </p:xfrm>
        <a:graphic>
          <a:graphicData uri="http://schemas.openxmlformats.org/presentationml/2006/ole">
            <mc:AlternateContent xmlns:mc="http://schemas.openxmlformats.org/markup-compatibility/2006">
              <mc:Choice xmlns:v="urn:schemas-microsoft-com:vml" Requires="v">
                <p:oleObj spid="_x0000_s7435" name="Equation" r:id="rId15" imgW="749160" imgH="419040" progId="Equation.DSMT4">
                  <p:embed/>
                </p:oleObj>
              </mc:Choice>
              <mc:Fallback>
                <p:oleObj name="Equation" r:id="rId15" imgW="749160" imgH="419040" progId="Equation.DSMT4">
                  <p:embed/>
                  <p:pic>
                    <p:nvPicPr>
                      <p:cNvPr id="65" name="Object 64">
                        <a:extLst>
                          <a:ext uri="{FF2B5EF4-FFF2-40B4-BE49-F238E27FC236}">
                            <a16:creationId xmlns:a16="http://schemas.microsoft.com/office/drawing/2014/main" id="{3A62FBA1-EA2C-4DA6-9F2C-0A667A5D7A54}"/>
                          </a:ext>
                        </a:extLst>
                      </p:cNvPr>
                      <p:cNvPicPr/>
                      <p:nvPr/>
                    </p:nvPicPr>
                    <p:blipFill>
                      <a:blip r:embed="rId16"/>
                      <a:stretch>
                        <a:fillRect/>
                      </a:stretch>
                    </p:blipFill>
                    <p:spPr>
                      <a:xfrm>
                        <a:off x="10239375" y="2740025"/>
                        <a:ext cx="1093788" cy="611188"/>
                      </a:xfrm>
                      <a:prstGeom prst="rect">
                        <a:avLst/>
                      </a:prstGeom>
                    </p:spPr>
                  </p:pic>
                </p:oleObj>
              </mc:Fallback>
            </mc:AlternateContent>
          </a:graphicData>
        </a:graphic>
      </p:graphicFrame>
      <p:sp>
        <p:nvSpPr>
          <p:cNvPr id="45" name="TextBox 44">
            <a:extLst>
              <a:ext uri="{FF2B5EF4-FFF2-40B4-BE49-F238E27FC236}">
                <a16:creationId xmlns:a16="http://schemas.microsoft.com/office/drawing/2014/main" id="{5417AB6A-2193-4B38-A8A6-DA7E5E2309DF}"/>
              </a:ext>
            </a:extLst>
          </p:cNvPr>
          <p:cNvSpPr txBox="1"/>
          <p:nvPr/>
        </p:nvSpPr>
        <p:spPr>
          <a:xfrm>
            <a:off x="7922995" y="1525591"/>
            <a:ext cx="3896510" cy="830997"/>
          </a:xfrm>
          <a:prstGeom prst="rect">
            <a:avLst/>
          </a:prstGeom>
          <a:noFill/>
        </p:spPr>
        <p:txBody>
          <a:bodyPr wrap="square" rtlCol="0">
            <a:spAutoFit/>
          </a:bodyPr>
          <a:lstStyle/>
          <a:p>
            <a:r>
              <a:rPr lang="en-US" sz="1600" dirty="0"/>
              <a:t>Locating image via intersection of the two (pseudo) reflected rays again, treating left as</a:t>
            </a:r>
          </a:p>
          <a:p>
            <a:r>
              <a:rPr lang="en-US" sz="1600" dirty="0"/>
              <a:t>positive and noting f is negative…</a:t>
            </a:r>
          </a:p>
        </p:txBody>
      </p:sp>
      <p:graphicFrame>
        <p:nvGraphicFramePr>
          <p:cNvPr id="46" name="Object 45">
            <a:extLst>
              <a:ext uri="{FF2B5EF4-FFF2-40B4-BE49-F238E27FC236}">
                <a16:creationId xmlns:a16="http://schemas.microsoft.com/office/drawing/2014/main" id="{035BBFFC-C2C8-435E-9307-E06FAD46CD41}"/>
              </a:ext>
            </a:extLst>
          </p:cNvPr>
          <p:cNvGraphicFramePr>
            <a:graphicFrameLocks noChangeAspect="1"/>
          </p:cNvGraphicFramePr>
          <p:nvPr>
            <p:extLst>
              <p:ext uri="{D42A27DB-BD31-4B8C-83A1-F6EECF244321}">
                <p14:modId xmlns:p14="http://schemas.microsoft.com/office/powerpoint/2010/main" val="1968946367"/>
              </p:ext>
            </p:extLst>
          </p:nvPr>
        </p:nvGraphicFramePr>
        <p:xfrm>
          <a:off x="10445750" y="3819525"/>
          <a:ext cx="927100" cy="630238"/>
        </p:xfrm>
        <a:graphic>
          <a:graphicData uri="http://schemas.openxmlformats.org/presentationml/2006/ole">
            <mc:AlternateContent xmlns:mc="http://schemas.openxmlformats.org/markup-compatibility/2006">
              <mc:Choice xmlns:v="urn:schemas-microsoft-com:vml" Requires="v">
                <p:oleObj spid="_x0000_s7436" name="Equation" r:id="rId17" imgW="634680" imgH="431640" progId="Equation.DSMT4">
                  <p:embed/>
                </p:oleObj>
              </mc:Choice>
              <mc:Fallback>
                <p:oleObj name="Equation" r:id="rId17" imgW="634680" imgH="431640" progId="Equation.DSMT4">
                  <p:embed/>
                  <p:pic>
                    <p:nvPicPr>
                      <p:cNvPr id="67" name="Object 66">
                        <a:extLst>
                          <a:ext uri="{FF2B5EF4-FFF2-40B4-BE49-F238E27FC236}">
                            <a16:creationId xmlns:a16="http://schemas.microsoft.com/office/drawing/2014/main" id="{35AE3255-705A-4D08-A4DF-7E3797F9D61C}"/>
                          </a:ext>
                        </a:extLst>
                      </p:cNvPr>
                      <p:cNvPicPr/>
                      <p:nvPr/>
                    </p:nvPicPr>
                    <p:blipFill>
                      <a:blip r:embed="rId18"/>
                      <a:stretch>
                        <a:fillRect/>
                      </a:stretch>
                    </p:blipFill>
                    <p:spPr>
                      <a:xfrm>
                        <a:off x="10445750" y="3819525"/>
                        <a:ext cx="927100" cy="630238"/>
                      </a:xfrm>
                      <a:prstGeom prst="rect">
                        <a:avLst/>
                      </a:prstGeom>
                    </p:spPr>
                  </p:pic>
                </p:oleObj>
              </mc:Fallback>
            </mc:AlternateContent>
          </a:graphicData>
        </a:graphic>
      </p:graphicFrame>
      <p:graphicFrame>
        <p:nvGraphicFramePr>
          <p:cNvPr id="47" name="Object 46">
            <a:extLst>
              <a:ext uri="{FF2B5EF4-FFF2-40B4-BE49-F238E27FC236}">
                <a16:creationId xmlns:a16="http://schemas.microsoft.com/office/drawing/2014/main" id="{CD088329-883D-4E37-B080-F7C3DF2669A8}"/>
              </a:ext>
            </a:extLst>
          </p:cNvPr>
          <p:cNvGraphicFramePr>
            <a:graphicFrameLocks noChangeAspect="1"/>
          </p:cNvGraphicFramePr>
          <p:nvPr>
            <p:extLst>
              <p:ext uri="{D42A27DB-BD31-4B8C-83A1-F6EECF244321}">
                <p14:modId xmlns:p14="http://schemas.microsoft.com/office/powerpoint/2010/main" val="2038498287"/>
              </p:ext>
            </p:extLst>
          </p:nvPr>
        </p:nvGraphicFramePr>
        <p:xfrm>
          <a:off x="9986963" y="4856163"/>
          <a:ext cx="1892300" cy="704850"/>
        </p:xfrm>
        <a:graphic>
          <a:graphicData uri="http://schemas.openxmlformats.org/presentationml/2006/ole">
            <mc:AlternateContent xmlns:mc="http://schemas.openxmlformats.org/markup-compatibility/2006">
              <mc:Choice xmlns:v="urn:schemas-microsoft-com:vml" Requires="v">
                <p:oleObj spid="_x0000_s7437" name="Equation" r:id="rId19" imgW="1295280" imgH="482400" progId="Equation.DSMT4">
                  <p:embed/>
                </p:oleObj>
              </mc:Choice>
              <mc:Fallback>
                <p:oleObj name="Equation" r:id="rId19" imgW="1295280" imgH="482400" progId="Equation.DSMT4">
                  <p:embed/>
                  <p:pic>
                    <p:nvPicPr>
                      <p:cNvPr id="68" name="Object 67">
                        <a:extLst>
                          <a:ext uri="{FF2B5EF4-FFF2-40B4-BE49-F238E27FC236}">
                            <a16:creationId xmlns:a16="http://schemas.microsoft.com/office/drawing/2014/main" id="{1C14F39C-649D-480D-B709-C8CEACCF398D}"/>
                          </a:ext>
                        </a:extLst>
                      </p:cNvPr>
                      <p:cNvPicPr/>
                      <p:nvPr/>
                    </p:nvPicPr>
                    <p:blipFill>
                      <a:blip r:embed="rId20"/>
                      <a:stretch>
                        <a:fillRect/>
                      </a:stretch>
                    </p:blipFill>
                    <p:spPr>
                      <a:xfrm>
                        <a:off x="9986963" y="4856163"/>
                        <a:ext cx="1892300" cy="704850"/>
                      </a:xfrm>
                      <a:prstGeom prst="rect">
                        <a:avLst/>
                      </a:prstGeom>
                    </p:spPr>
                  </p:pic>
                </p:oleObj>
              </mc:Fallback>
            </mc:AlternateContent>
          </a:graphicData>
        </a:graphic>
      </p:graphicFrame>
      <p:graphicFrame>
        <p:nvGraphicFramePr>
          <p:cNvPr id="48" name="Object 47">
            <a:extLst>
              <a:ext uri="{FF2B5EF4-FFF2-40B4-BE49-F238E27FC236}">
                <a16:creationId xmlns:a16="http://schemas.microsoft.com/office/drawing/2014/main" id="{6E8270E0-29FE-495A-9C8E-AEE9912DBD32}"/>
              </a:ext>
            </a:extLst>
          </p:cNvPr>
          <p:cNvGraphicFramePr>
            <a:graphicFrameLocks noChangeAspect="1"/>
          </p:cNvGraphicFramePr>
          <p:nvPr>
            <p:extLst>
              <p:ext uri="{D42A27DB-BD31-4B8C-83A1-F6EECF244321}">
                <p14:modId xmlns:p14="http://schemas.microsoft.com/office/powerpoint/2010/main" val="3725029697"/>
              </p:ext>
            </p:extLst>
          </p:nvPr>
        </p:nvGraphicFramePr>
        <p:xfrm>
          <a:off x="10102850" y="5954713"/>
          <a:ext cx="1631950" cy="630237"/>
        </p:xfrm>
        <a:graphic>
          <a:graphicData uri="http://schemas.openxmlformats.org/presentationml/2006/ole">
            <mc:AlternateContent xmlns:mc="http://schemas.openxmlformats.org/markup-compatibility/2006">
              <mc:Choice xmlns:v="urn:schemas-microsoft-com:vml" Requires="v">
                <p:oleObj spid="_x0000_s7438" name="Equation" r:id="rId21" imgW="1117440" imgH="431640" progId="Equation.DSMT4">
                  <p:embed/>
                </p:oleObj>
              </mc:Choice>
              <mc:Fallback>
                <p:oleObj name="Equation" r:id="rId21" imgW="1117440" imgH="431640" progId="Equation.DSMT4">
                  <p:embed/>
                  <p:pic>
                    <p:nvPicPr>
                      <p:cNvPr id="69" name="Object 68">
                        <a:extLst>
                          <a:ext uri="{FF2B5EF4-FFF2-40B4-BE49-F238E27FC236}">
                            <a16:creationId xmlns:a16="http://schemas.microsoft.com/office/drawing/2014/main" id="{4268200C-2B8E-4E35-87EB-6B5D3F23F55A}"/>
                          </a:ext>
                        </a:extLst>
                      </p:cNvPr>
                      <p:cNvPicPr/>
                      <p:nvPr/>
                    </p:nvPicPr>
                    <p:blipFill>
                      <a:blip r:embed="rId22"/>
                      <a:stretch>
                        <a:fillRect/>
                      </a:stretch>
                    </p:blipFill>
                    <p:spPr>
                      <a:xfrm>
                        <a:off x="10102850" y="5954713"/>
                        <a:ext cx="1631950" cy="630237"/>
                      </a:xfrm>
                      <a:prstGeom prst="rect">
                        <a:avLst/>
                      </a:prstGeom>
                    </p:spPr>
                  </p:pic>
                </p:oleObj>
              </mc:Fallback>
            </mc:AlternateContent>
          </a:graphicData>
        </a:graphic>
      </p:graphicFrame>
      <p:graphicFrame>
        <p:nvGraphicFramePr>
          <p:cNvPr id="49" name="Object 48">
            <a:extLst>
              <a:ext uri="{FF2B5EF4-FFF2-40B4-BE49-F238E27FC236}">
                <a16:creationId xmlns:a16="http://schemas.microsoft.com/office/drawing/2014/main" id="{0960B7EE-BBF6-4257-8DB9-C4BDC1E3E93D}"/>
              </a:ext>
            </a:extLst>
          </p:cNvPr>
          <p:cNvGraphicFramePr>
            <a:graphicFrameLocks noChangeAspect="1"/>
          </p:cNvGraphicFramePr>
          <p:nvPr>
            <p:extLst>
              <p:ext uri="{D42A27DB-BD31-4B8C-83A1-F6EECF244321}">
                <p14:modId xmlns:p14="http://schemas.microsoft.com/office/powerpoint/2010/main" val="2244376636"/>
              </p:ext>
            </p:extLst>
          </p:nvPr>
        </p:nvGraphicFramePr>
        <p:xfrm>
          <a:off x="8109710" y="6010283"/>
          <a:ext cx="1111250" cy="630237"/>
        </p:xfrm>
        <a:graphic>
          <a:graphicData uri="http://schemas.openxmlformats.org/presentationml/2006/ole">
            <mc:AlternateContent xmlns:mc="http://schemas.openxmlformats.org/markup-compatibility/2006">
              <mc:Choice xmlns:v="urn:schemas-microsoft-com:vml" Requires="v">
                <p:oleObj spid="_x0000_s7439" name="Equation" r:id="rId23" imgW="761760" imgH="431640" progId="Equation.DSMT4">
                  <p:embed/>
                </p:oleObj>
              </mc:Choice>
              <mc:Fallback>
                <p:oleObj name="Equation" r:id="rId23" imgW="761760" imgH="431640" progId="Equation.DSMT4">
                  <p:embed/>
                  <p:pic>
                    <p:nvPicPr>
                      <p:cNvPr id="70" name="Object 69">
                        <a:extLst>
                          <a:ext uri="{FF2B5EF4-FFF2-40B4-BE49-F238E27FC236}">
                            <a16:creationId xmlns:a16="http://schemas.microsoft.com/office/drawing/2014/main" id="{C7D96D13-D878-4820-8F78-69803A5E5E86}"/>
                          </a:ext>
                        </a:extLst>
                      </p:cNvPr>
                      <p:cNvPicPr/>
                      <p:nvPr/>
                    </p:nvPicPr>
                    <p:blipFill>
                      <a:blip r:embed="rId24"/>
                      <a:stretch>
                        <a:fillRect/>
                      </a:stretch>
                    </p:blipFill>
                    <p:spPr>
                      <a:xfrm>
                        <a:off x="8109710" y="6010283"/>
                        <a:ext cx="1111250" cy="630237"/>
                      </a:xfrm>
                      <a:prstGeom prst="rect">
                        <a:avLst/>
                      </a:prstGeom>
                      <a:solidFill>
                        <a:srgbClr val="CCFFCC"/>
                      </a:solidFill>
                    </p:spPr>
                  </p:pic>
                </p:oleObj>
              </mc:Fallback>
            </mc:AlternateContent>
          </a:graphicData>
        </a:graphic>
      </p:graphicFrame>
      <p:sp>
        <p:nvSpPr>
          <p:cNvPr id="50" name="TextBox 49">
            <a:extLst>
              <a:ext uri="{FF2B5EF4-FFF2-40B4-BE49-F238E27FC236}">
                <a16:creationId xmlns:a16="http://schemas.microsoft.com/office/drawing/2014/main" id="{E6C02F8F-A1D0-462F-AAE9-0B8A36DC1D1F}"/>
              </a:ext>
            </a:extLst>
          </p:cNvPr>
          <p:cNvSpPr txBox="1"/>
          <p:nvPr/>
        </p:nvSpPr>
        <p:spPr>
          <a:xfrm>
            <a:off x="5988074" y="4885480"/>
            <a:ext cx="1847130" cy="861774"/>
          </a:xfrm>
          <a:prstGeom prst="rect">
            <a:avLst/>
          </a:prstGeom>
          <a:noFill/>
        </p:spPr>
        <p:txBody>
          <a:bodyPr wrap="square" rtlCol="0">
            <a:spAutoFit/>
          </a:bodyPr>
          <a:lstStyle/>
          <a:p>
            <a:r>
              <a:rPr lang="en-US" sz="1600" dirty="0"/>
              <a:t>Height of image is y-coordinate of the intersection</a:t>
            </a:r>
            <a:r>
              <a:rPr lang="en-US" dirty="0"/>
              <a:t>:</a:t>
            </a:r>
          </a:p>
        </p:txBody>
      </p:sp>
      <p:graphicFrame>
        <p:nvGraphicFramePr>
          <p:cNvPr id="51" name="Object 50">
            <a:extLst>
              <a:ext uri="{FF2B5EF4-FFF2-40B4-BE49-F238E27FC236}">
                <a16:creationId xmlns:a16="http://schemas.microsoft.com/office/drawing/2014/main" id="{DD6BC937-3002-4F5D-94F2-81B1862D59ED}"/>
              </a:ext>
            </a:extLst>
          </p:cNvPr>
          <p:cNvGraphicFramePr>
            <a:graphicFrameLocks noChangeAspect="1"/>
          </p:cNvGraphicFramePr>
          <p:nvPr>
            <p:extLst>
              <p:ext uri="{D42A27DB-BD31-4B8C-83A1-F6EECF244321}">
                <p14:modId xmlns:p14="http://schemas.microsoft.com/office/powerpoint/2010/main" val="1996858988"/>
              </p:ext>
            </p:extLst>
          </p:nvPr>
        </p:nvGraphicFramePr>
        <p:xfrm>
          <a:off x="6337901" y="5954650"/>
          <a:ext cx="1019175" cy="630238"/>
        </p:xfrm>
        <a:graphic>
          <a:graphicData uri="http://schemas.openxmlformats.org/presentationml/2006/ole">
            <mc:AlternateContent xmlns:mc="http://schemas.openxmlformats.org/markup-compatibility/2006">
              <mc:Choice xmlns:v="urn:schemas-microsoft-com:vml" Requires="v">
                <p:oleObj spid="_x0000_s7440" name="Equation" r:id="rId25" imgW="698400" imgH="431640" progId="Equation.DSMT4">
                  <p:embed/>
                </p:oleObj>
              </mc:Choice>
              <mc:Fallback>
                <p:oleObj name="Equation" r:id="rId25" imgW="698400" imgH="431640" progId="Equation.DSMT4">
                  <p:embed/>
                  <p:pic>
                    <p:nvPicPr>
                      <p:cNvPr id="73" name="Object 72">
                        <a:extLst>
                          <a:ext uri="{FF2B5EF4-FFF2-40B4-BE49-F238E27FC236}">
                            <a16:creationId xmlns:a16="http://schemas.microsoft.com/office/drawing/2014/main" id="{4E36875E-501C-4505-B6FA-C6488B8215F9}"/>
                          </a:ext>
                        </a:extLst>
                      </p:cNvPr>
                      <p:cNvPicPr/>
                      <p:nvPr/>
                    </p:nvPicPr>
                    <p:blipFill>
                      <a:blip r:embed="rId26"/>
                      <a:stretch>
                        <a:fillRect/>
                      </a:stretch>
                    </p:blipFill>
                    <p:spPr>
                      <a:xfrm>
                        <a:off x="6337901" y="5954650"/>
                        <a:ext cx="1019175" cy="630238"/>
                      </a:xfrm>
                      <a:prstGeom prst="rect">
                        <a:avLst/>
                      </a:prstGeom>
                    </p:spPr>
                  </p:pic>
                </p:oleObj>
              </mc:Fallback>
            </mc:AlternateContent>
          </a:graphicData>
        </a:graphic>
      </p:graphicFrame>
      <p:sp>
        <p:nvSpPr>
          <p:cNvPr id="52" name="TextBox 51">
            <a:extLst>
              <a:ext uri="{FF2B5EF4-FFF2-40B4-BE49-F238E27FC236}">
                <a16:creationId xmlns:a16="http://schemas.microsoft.com/office/drawing/2014/main" id="{95677184-0F1E-42C2-92C6-BE21C876964F}"/>
              </a:ext>
            </a:extLst>
          </p:cNvPr>
          <p:cNvSpPr txBox="1"/>
          <p:nvPr/>
        </p:nvSpPr>
        <p:spPr>
          <a:xfrm>
            <a:off x="3800597" y="6111004"/>
            <a:ext cx="1795235" cy="338554"/>
          </a:xfrm>
          <a:prstGeom prst="rect">
            <a:avLst/>
          </a:prstGeom>
          <a:noFill/>
        </p:spPr>
        <p:txBody>
          <a:bodyPr wrap="none" rtlCol="0">
            <a:spAutoFit/>
          </a:bodyPr>
          <a:lstStyle/>
          <a:p>
            <a:r>
              <a:rPr lang="en-US" sz="1600" dirty="0"/>
              <a:t>So magnification is:</a:t>
            </a:r>
            <a:endParaRPr lang="en-US" dirty="0"/>
          </a:p>
        </p:txBody>
      </p:sp>
      <p:graphicFrame>
        <p:nvGraphicFramePr>
          <p:cNvPr id="53" name="Object 52">
            <a:extLst>
              <a:ext uri="{FF2B5EF4-FFF2-40B4-BE49-F238E27FC236}">
                <a16:creationId xmlns:a16="http://schemas.microsoft.com/office/drawing/2014/main" id="{A78F914C-8CFA-4516-8A26-2B10755E5D1C}"/>
              </a:ext>
            </a:extLst>
          </p:cNvPr>
          <p:cNvGraphicFramePr>
            <a:graphicFrameLocks noChangeAspect="1"/>
          </p:cNvGraphicFramePr>
          <p:nvPr>
            <p:extLst>
              <p:ext uri="{D42A27DB-BD31-4B8C-83A1-F6EECF244321}">
                <p14:modId xmlns:p14="http://schemas.microsoft.com/office/powerpoint/2010/main" val="3385233079"/>
              </p:ext>
            </p:extLst>
          </p:nvPr>
        </p:nvGraphicFramePr>
        <p:xfrm>
          <a:off x="2453204" y="5984311"/>
          <a:ext cx="1279010" cy="630237"/>
        </p:xfrm>
        <a:graphic>
          <a:graphicData uri="http://schemas.openxmlformats.org/presentationml/2006/ole">
            <mc:AlternateContent xmlns:mc="http://schemas.openxmlformats.org/markup-compatibility/2006">
              <mc:Choice xmlns:v="urn:schemas-microsoft-com:vml" Requires="v">
                <p:oleObj spid="_x0000_s7441" name="Equation" r:id="rId27" imgW="876240" imgH="431640" progId="Equation.DSMT4">
                  <p:embed/>
                </p:oleObj>
              </mc:Choice>
              <mc:Fallback>
                <p:oleObj name="Equation" r:id="rId27" imgW="876240" imgH="431640" progId="Equation.DSMT4">
                  <p:embed/>
                  <p:pic>
                    <p:nvPicPr>
                      <p:cNvPr id="75" name="Object 74">
                        <a:extLst>
                          <a:ext uri="{FF2B5EF4-FFF2-40B4-BE49-F238E27FC236}">
                            <a16:creationId xmlns:a16="http://schemas.microsoft.com/office/drawing/2014/main" id="{7C26EF78-AAD3-4F48-ABF0-BDCB3FE0BF6B}"/>
                          </a:ext>
                        </a:extLst>
                      </p:cNvPr>
                      <p:cNvPicPr/>
                      <p:nvPr/>
                    </p:nvPicPr>
                    <p:blipFill>
                      <a:blip r:embed="rId28"/>
                      <a:stretch>
                        <a:fillRect/>
                      </a:stretch>
                    </p:blipFill>
                    <p:spPr>
                      <a:xfrm>
                        <a:off x="2453204" y="5984311"/>
                        <a:ext cx="1279010" cy="630237"/>
                      </a:xfrm>
                      <a:prstGeom prst="rect">
                        <a:avLst/>
                      </a:prstGeom>
                      <a:solidFill>
                        <a:srgbClr val="CCFFCC"/>
                      </a:solidFill>
                    </p:spPr>
                  </p:pic>
                </p:oleObj>
              </mc:Fallback>
            </mc:AlternateContent>
          </a:graphicData>
        </a:graphic>
      </p:graphicFrame>
      <p:cxnSp>
        <p:nvCxnSpPr>
          <p:cNvPr id="54" name="Straight Arrow Connector 53">
            <a:extLst>
              <a:ext uri="{FF2B5EF4-FFF2-40B4-BE49-F238E27FC236}">
                <a16:creationId xmlns:a16="http://schemas.microsoft.com/office/drawing/2014/main" id="{6D457986-8748-4EE6-B349-697DE1743961}"/>
              </a:ext>
            </a:extLst>
          </p:cNvPr>
          <p:cNvCxnSpPr/>
          <p:nvPr/>
        </p:nvCxnSpPr>
        <p:spPr>
          <a:xfrm>
            <a:off x="9472193" y="5198462"/>
            <a:ext cx="399057"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5" name="Straight Arrow Connector 54">
            <a:extLst>
              <a:ext uri="{FF2B5EF4-FFF2-40B4-BE49-F238E27FC236}">
                <a16:creationId xmlns:a16="http://schemas.microsoft.com/office/drawing/2014/main" id="{E26138DE-F4C0-4F68-8713-452DA9BC6420}"/>
              </a:ext>
            </a:extLst>
          </p:cNvPr>
          <p:cNvCxnSpPr/>
          <p:nvPr/>
        </p:nvCxnSpPr>
        <p:spPr>
          <a:xfrm>
            <a:off x="10775611" y="5550887"/>
            <a:ext cx="0" cy="26938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6" name="Straight Arrow Connector 55">
            <a:extLst>
              <a:ext uri="{FF2B5EF4-FFF2-40B4-BE49-F238E27FC236}">
                <a16:creationId xmlns:a16="http://schemas.microsoft.com/office/drawing/2014/main" id="{815C7863-3819-4A1B-8C6E-B5D0477F1897}"/>
              </a:ext>
            </a:extLst>
          </p:cNvPr>
          <p:cNvCxnSpPr/>
          <p:nvPr/>
        </p:nvCxnSpPr>
        <p:spPr>
          <a:xfrm flipH="1">
            <a:off x="9452529" y="6269769"/>
            <a:ext cx="475178"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7" name="Straight Arrow Connector 56">
            <a:extLst>
              <a:ext uri="{FF2B5EF4-FFF2-40B4-BE49-F238E27FC236}">
                <a16:creationId xmlns:a16="http://schemas.microsoft.com/office/drawing/2014/main" id="{431C21C5-F37E-4AE7-BB33-D603EF442F44}"/>
              </a:ext>
            </a:extLst>
          </p:cNvPr>
          <p:cNvCxnSpPr>
            <a:cxnSpLocks/>
          </p:cNvCxnSpPr>
          <p:nvPr/>
        </p:nvCxnSpPr>
        <p:spPr>
          <a:xfrm flipH="1">
            <a:off x="5633990" y="6280281"/>
            <a:ext cx="52878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6" name="Straight Connector 65">
            <a:extLst>
              <a:ext uri="{FF2B5EF4-FFF2-40B4-BE49-F238E27FC236}">
                <a16:creationId xmlns:a16="http://schemas.microsoft.com/office/drawing/2014/main" id="{5A6053E6-9052-4CD4-A72B-B9A4770972C1}"/>
              </a:ext>
            </a:extLst>
          </p:cNvPr>
          <p:cNvCxnSpPr>
            <a:cxnSpLocks/>
          </p:cNvCxnSpPr>
          <p:nvPr/>
        </p:nvCxnSpPr>
        <p:spPr>
          <a:xfrm>
            <a:off x="5068957" y="2948675"/>
            <a:ext cx="943249" cy="949232"/>
          </a:xfrm>
          <a:prstGeom prst="line">
            <a:avLst/>
          </a:prstGeom>
          <a:ln w="19050"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1" name="Straight Connector 70">
            <a:extLst>
              <a:ext uri="{FF2B5EF4-FFF2-40B4-BE49-F238E27FC236}">
                <a16:creationId xmlns:a16="http://schemas.microsoft.com/office/drawing/2014/main" id="{1C5C89DE-DBDA-4855-ABEE-F7E992322978}"/>
              </a:ext>
            </a:extLst>
          </p:cNvPr>
          <p:cNvCxnSpPr/>
          <p:nvPr/>
        </p:nvCxnSpPr>
        <p:spPr>
          <a:xfrm flipV="1">
            <a:off x="4889854" y="3372719"/>
            <a:ext cx="907923" cy="539645"/>
          </a:xfrm>
          <a:prstGeom prst="line">
            <a:avLst/>
          </a:prstGeom>
          <a:ln w="19050">
            <a:prstDash val="lgDash"/>
          </a:ln>
        </p:spPr>
        <p:style>
          <a:lnRef idx="1">
            <a:schemeClr val="accent2"/>
          </a:lnRef>
          <a:fillRef idx="0">
            <a:schemeClr val="accent2"/>
          </a:fillRef>
          <a:effectRef idx="0">
            <a:schemeClr val="accent2"/>
          </a:effectRef>
          <a:fontRef idx="minor">
            <a:schemeClr val="tx1"/>
          </a:fontRef>
        </p:style>
      </p:cxnSp>
      <p:sp>
        <p:nvSpPr>
          <p:cNvPr id="86" name="TextBox 85">
            <a:extLst>
              <a:ext uri="{FF2B5EF4-FFF2-40B4-BE49-F238E27FC236}">
                <a16:creationId xmlns:a16="http://schemas.microsoft.com/office/drawing/2014/main" id="{224FB830-338E-4E59-AFD9-BDE442BC2AF4}"/>
              </a:ext>
            </a:extLst>
          </p:cNvPr>
          <p:cNvSpPr txBox="1"/>
          <p:nvPr/>
        </p:nvSpPr>
        <p:spPr>
          <a:xfrm>
            <a:off x="362520" y="5988994"/>
            <a:ext cx="1974900" cy="584775"/>
          </a:xfrm>
          <a:prstGeom prst="rect">
            <a:avLst/>
          </a:prstGeom>
          <a:noFill/>
        </p:spPr>
        <p:txBody>
          <a:bodyPr wrap="none" rtlCol="0">
            <a:spAutoFit/>
          </a:bodyPr>
          <a:lstStyle/>
          <a:p>
            <a:r>
              <a:rPr lang="en-US" sz="1600" dirty="0"/>
              <a:t>So same equations as</a:t>
            </a:r>
          </a:p>
          <a:p>
            <a:r>
              <a:rPr lang="en-US" sz="1600" dirty="0"/>
              <a:t>for convex lens </a:t>
            </a:r>
            <a:r>
              <a:rPr lang="en-US" sz="1600" dirty="0">
                <a:sym typeface="Wingdings" panose="05000000000000000000" pitchFamily="2" charset="2"/>
              </a:rPr>
              <a:t></a:t>
            </a:r>
            <a:endParaRPr lang="en-US" sz="1600" dirty="0"/>
          </a:p>
        </p:txBody>
      </p:sp>
      <p:graphicFrame>
        <p:nvGraphicFramePr>
          <p:cNvPr id="87" name="Object 86">
            <a:extLst>
              <a:ext uri="{FF2B5EF4-FFF2-40B4-BE49-F238E27FC236}">
                <a16:creationId xmlns:a16="http://schemas.microsoft.com/office/drawing/2014/main" id="{9C2CA3BA-6590-4CE4-BA62-BA52AFADDB38}"/>
              </a:ext>
            </a:extLst>
          </p:cNvPr>
          <p:cNvGraphicFramePr>
            <a:graphicFrameLocks noChangeAspect="1"/>
          </p:cNvGraphicFramePr>
          <p:nvPr>
            <p:extLst>
              <p:ext uri="{D42A27DB-BD31-4B8C-83A1-F6EECF244321}">
                <p14:modId xmlns:p14="http://schemas.microsoft.com/office/powerpoint/2010/main" val="3713820955"/>
              </p:ext>
            </p:extLst>
          </p:nvPr>
        </p:nvGraphicFramePr>
        <p:xfrm>
          <a:off x="132812" y="3003896"/>
          <a:ext cx="766763" cy="781050"/>
        </p:xfrm>
        <a:graphic>
          <a:graphicData uri="http://schemas.openxmlformats.org/presentationml/2006/ole">
            <mc:AlternateContent xmlns:mc="http://schemas.openxmlformats.org/markup-compatibility/2006">
              <mc:Choice xmlns:v="urn:schemas-microsoft-com:vml" Requires="v">
                <p:oleObj spid="_x0000_s7442" name="Bitmap Image" r:id="rId29" imgW="2141280" imgH="2179440" progId="Paint.Picture">
                  <p:embed/>
                </p:oleObj>
              </mc:Choice>
              <mc:Fallback>
                <p:oleObj name="Bitmap Image" r:id="rId29" imgW="2141280" imgH="2179440" progId="Paint.Picture">
                  <p:embed/>
                  <p:pic>
                    <p:nvPicPr>
                      <p:cNvPr id="109" name="Object 108">
                        <a:extLst>
                          <a:ext uri="{FF2B5EF4-FFF2-40B4-BE49-F238E27FC236}">
                            <a16:creationId xmlns:a16="http://schemas.microsoft.com/office/drawing/2014/main" id="{5C22433F-6792-44F9-8ECB-BC89C0F994D4}"/>
                          </a:ext>
                        </a:extLst>
                      </p:cNvPr>
                      <p:cNvPicPr>
                        <a:picLocks noChangeAspect="1" noChangeArrowheads="1"/>
                      </p:cNvPicPr>
                      <p:nvPr/>
                    </p:nvPicPr>
                    <p:blipFill>
                      <a:blip r:embed="rId30"/>
                      <a:srcRect/>
                      <a:stretch>
                        <a:fillRect/>
                      </a:stretch>
                    </p:blipFill>
                    <p:spPr bwMode="auto">
                      <a:xfrm>
                        <a:off x="132812" y="3003896"/>
                        <a:ext cx="766763" cy="781050"/>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EB0F2676-4DBB-4287-8C94-AA05DB3779CD}"/>
              </a:ext>
            </a:extLst>
          </p:cNvPr>
          <p:cNvSpPr txBox="1"/>
          <p:nvPr/>
        </p:nvSpPr>
        <p:spPr>
          <a:xfrm>
            <a:off x="8899408" y="559051"/>
            <a:ext cx="2979855" cy="861774"/>
          </a:xfrm>
          <a:prstGeom prst="rect">
            <a:avLst/>
          </a:prstGeom>
          <a:noFill/>
        </p:spPr>
        <p:txBody>
          <a:bodyPr wrap="none" rtlCol="0">
            <a:spAutoFit/>
          </a:bodyPr>
          <a:lstStyle/>
          <a:p>
            <a:r>
              <a:rPr lang="en-US" sz="1600" dirty="0"/>
              <a:t>Now let’s see if we can locate the</a:t>
            </a:r>
          </a:p>
          <a:p>
            <a:r>
              <a:rPr lang="en-US" sz="1600" dirty="0"/>
              <a:t>position/size of image created by </a:t>
            </a:r>
          </a:p>
          <a:p>
            <a:r>
              <a:rPr lang="en-US" sz="1600" dirty="0"/>
              <a:t>convex mirror</a:t>
            </a:r>
            <a:endParaRPr lang="en-US" dirty="0"/>
          </a:p>
        </p:txBody>
      </p:sp>
    </p:spTree>
    <p:extLst>
      <p:ext uri="{BB962C8B-B14F-4D97-AF65-F5344CB8AC3E}">
        <p14:creationId xmlns:p14="http://schemas.microsoft.com/office/powerpoint/2010/main" val="1797793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1"/>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0"/>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17"/>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8"/>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1"/>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4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4"/>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5"/>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44"/>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36"/>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37"/>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46"/>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38"/>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39"/>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54"/>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47"/>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55"/>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48"/>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56"/>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nodeType="clickEffect">
                                  <p:stCondLst>
                                    <p:cond delay="0"/>
                                  </p:stCondLst>
                                  <p:childTnLst>
                                    <p:set>
                                      <p:cBhvr>
                                        <p:cTn id="122" dur="1" fill="hold">
                                          <p:stCondLst>
                                            <p:cond delay="0"/>
                                          </p:stCondLst>
                                        </p:cTn>
                                        <p:tgtEl>
                                          <p:spTgt spid="49"/>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childTnLst>
                                    <p:set>
                                      <p:cBhvr>
                                        <p:cTn id="126" dur="1" fill="hold">
                                          <p:stCondLst>
                                            <p:cond delay="0"/>
                                          </p:stCondLst>
                                        </p:cTn>
                                        <p:tgtEl>
                                          <p:spTgt spid="50"/>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nodeType="clickEffect">
                                  <p:stCondLst>
                                    <p:cond delay="0"/>
                                  </p:stCondLst>
                                  <p:childTnLst>
                                    <p:set>
                                      <p:cBhvr>
                                        <p:cTn id="130" dur="1" fill="hold">
                                          <p:stCondLst>
                                            <p:cond delay="0"/>
                                          </p:stCondLst>
                                        </p:cTn>
                                        <p:tgtEl>
                                          <p:spTgt spid="51"/>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nodeType="clickEffect">
                                  <p:stCondLst>
                                    <p:cond delay="0"/>
                                  </p:stCondLst>
                                  <p:childTnLst>
                                    <p:set>
                                      <p:cBhvr>
                                        <p:cTn id="134" dur="1" fill="hold">
                                          <p:stCondLst>
                                            <p:cond delay="0"/>
                                          </p:stCondLst>
                                        </p:cTn>
                                        <p:tgtEl>
                                          <p:spTgt spid="57"/>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52"/>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nodeType="clickEffect">
                                  <p:stCondLst>
                                    <p:cond delay="0"/>
                                  </p:stCondLst>
                                  <p:childTnLst>
                                    <p:set>
                                      <p:cBhvr>
                                        <p:cTn id="142" dur="1" fill="hold">
                                          <p:stCondLst>
                                            <p:cond delay="0"/>
                                          </p:stCondLst>
                                        </p:cTn>
                                        <p:tgtEl>
                                          <p:spTgt spid="53"/>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grpId="0" nodeType="clickEffect">
                                  <p:stCondLst>
                                    <p:cond delay="0"/>
                                  </p:stCondLst>
                                  <p:childTnLst>
                                    <p:set>
                                      <p:cBhvr>
                                        <p:cTn id="146" dur="1" fill="hold">
                                          <p:stCondLst>
                                            <p:cond delay="0"/>
                                          </p:stCondLst>
                                        </p:cTn>
                                        <p:tgtEl>
                                          <p:spTgt spid="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1" grpId="0" animBg="1"/>
      <p:bldP spid="27" grpId="0" animBg="1"/>
      <p:bldP spid="32" grpId="0"/>
      <p:bldP spid="34" grpId="0"/>
      <p:bldP spid="36" grpId="0"/>
      <p:bldP spid="38" grpId="0"/>
      <p:bldP spid="45" grpId="0"/>
      <p:bldP spid="50" grpId="0"/>
      <p:bldP spid="52" grpId="0"/>
      <p:bldP spid="8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06F6434D-95FC-436D-ADA0-D0CF1E7C8577}"/>
              </a:ext>
            </a:extLst>
          </p:cNvPr>
          <p:cNvGraphicFramePr>
            <a:graphicFrameLocks noChangeAspect="1"/>
          </p:cNvGraphicFramePr>
          <p:nvPr>
            <p:extLst>
              <p:ext uri="{D42A27DB-BD31-4B8C-83A1-F6EECF244321}">
                <p14:modId xmlns:p14="http://schemas.microsoft.com/office/powerpoint/2010/main" val="1147512680"/>
              </p:ext>
            </p:extLst>
          </p:nvPr>
        </p:nvGraphicFramePr>
        <p:xfrm>
          <a:off x="5575259" y="2157981"/>
          <a:ext cx="785813" cy="3586480"/>
        </p:xfrm>
        <a:graphic>
          <a:graphicData uri="http://schemas.openxmlformats.org/presentationml/2006/ole">
            <mc:AlternateContent xmlns:mc="http://schemas.openxmlformats.org/markup-compatibility/2006">
              <mc:Choice xmlns:v="urn:schemas-microsoft-com:vml" Requires="v">
                <p:oleObj spid="_x0000_s8218" name="Bitmap Image" r:id="rId4" imgW="815400" imgH="2606040" progId="Paint.Picture">
                  <p:embed/>
                </p:oleObj>
              </mc:Choice>
              <mc:Fallback>
                <p:oleObj name="Bitmap Image" r:id="rId4" imgW="815400" imgH="2606040" progId="Paint.Picture">
                  <p:embed/>
                  <p:pic>
                    <p:nvPicPr>
                      <p:cNvPr id="58" name="Object 57">
                        <a:extLst>
                          <a:ext uri="{FF2B5EF4-FFF2-40B4-BE49-F238E27FC236}">
                            <a16:creationId xmlns:a16="http://schemas.microsoft.com/office/drawing/2014/main" id="{03EFE19C-B8F3-4E6B-95AF-F20962862E7C}"/>
                          </a:ext>
                        </a:extLst>
                      </p:cNvPr>
                      <p:cNvPicPr>
                        <a:picLocks noChangeAspect="1" noChangeArrowheads="1"/>
                      </p:cNvPicPr>
                      <p:nvPr/>
                    </p:nvPicPr>
                    <p:blipFill>
                      <a:blip r:embed="rId5"/>
                      <a:srcRect/>
                      <a:stretch>
                        <a:fillRect/>
                      </a:stretch>
                    </p:blipFill>
                    <p:spPr bwMode="auto">
                      <a:xfrm>
                        <a:off x="5575259" y="2157981"/>
                        <a:ext cx="785813" cy="3586480"/>
                      </a:xfrm>
                      <a:prstGeom prst="rect">
                        <a:avLst/>
                      </a:prstGeom>
                      <a:noFill/>
                    </p:spPr>
                  </p:pic>
                </p:oleObj>
              </mc:Fallback>
            </mc:AlternateContent>
          </a:graphicData>
        </a:graphic>
      </p:graphicFrame>
      <p:sp>
        <p:nvSpPr>
          <p:cNvPr id="3" name="Arrow: Up 2">
            <a:extLst>
              <a:ext uri="{FF2B5EF4-FFF2-40B4-BE49-F238E27FC236}">
                <a16:creationId xmlns:a16="http://schemas.microsoft.com/office/drawing/2014/main" id="{6BD15BC0-3ED5-4383-BF5A-63FA21E62017}"/>
              </a:ext>
            </a:extLst>
          </p:cNvPr>
          <p:cNvSpPr/>
          <p:nvPr/>
        </p:nvSpPr>
        <p:spPr>
          <a:xfrm>
            <a:off x="1640238" y="2876316"/>
            <a:ext cx="347869" cy="1023507"/>
          </a:xfrm>
          <a:prstGeom prst="upArrow">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Arrow Connector 3">
            <a:extLst>
              <a:ext uri="{FF2B5EF4-FFF2-40B4-BE49-F238E27FC236}">
                <a16:creationId xmlns:a16="http://schemas.microsoft.com/office/drawing/2014/main" id="{7C514C57-21FE-46B0-9AE0-CF40E05F5209}"/>
              </a:ext>
            </a:extLst>
          </p:cNvPr>
          <p:cNvCxnSpPr>
            <a:cxnSpLocks/>
            <a:stCxn id="3" idx="0"/>
          </p:cNvCxnSpPr>
          <p:nvPr/>
        </p:nvCxnSpPr>
        <p:spPr>
          <a:xfrm>
            <a:off x="1814173" y="2876316"/>
            <a:ext cx="3905373" cy="33543"/>
          </a:xfrm>
          <a:prstGeom prst="straightConnector1">
            <a:avLst/>
          </a:prstGeom>
          <a:ln w="190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5BFC96A1-9FF6-4FA6-BDBA-BCFC8345A224}"/>
              </a:ext>
            </a:extLst>
          </p:cNvPr>
          <p:cNvCxnSpPr>
            <a:cxnSpLocks/>
            <a:stCxn id="3" idx="0"/>
          </p:cNvCxnSpPr>
          <p:nvPr/>
        </p:nvCxnSpPr>
        <p:spPr>
          <a:xfrm>
            <a:off x="1814173" y="2876316"/>
            <a:ext cx="3735254" cy="1030219"/>
          </a:xfrm>
          <a:prstGeom prst="straightConnector1">
            <a:avLst/>
          </a:prstGeom>
          <a:ln w="190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CAE8423F-3B7E-4F8C-A8D7-B1E5D81812FB}"/>
              </a:ext>
            </a:extLst>
          </p:cNvPr>
          <p:cNvCxnSpPr>
            <a:cxnSpLocks/>
          </p:cNvCxnSpPr>
          <p:nvPr/>
        </p:nvCxnSpPr>
        <p:spPr>
          <a:xfrm flipH="1">
            <a:off x="1408671" y="3911983"/>
            <a:ext cx="4211259" cy="1254619"/>
          </a:xfrm>
          <a:prstGeom prst="straightConnector1">
            <a:avLst/>
          </a:prstGeom>
          <a:ln w="190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617CFA0-E453-4C9B-91DB-F0A33CF1ED3C}"/>
              </a:ext>
            </a:extLst>
          </p:cNvPr>
          <p:cNvCxnSpPr>
            <a:cxnSpLocks/>
          </p:cNvCxnSpPr>
          <p:nvPr/>
        </p:nvCxnSpPr>
        <p:spPr>
          <a:xfrm flipH="1" flipV="1">
            <a:off x="1408671" y="3926819"/>
            <a:ext cx="6575445" cy="14488"/>
          </a:xfrm>
          <a:prstGeom prst="line">
            <a:avLst/>
          </a:prstGeom>
          <a:ln w="19050"/>
        </p:spPr>
        <p:style>
          <a:lnRef idx="1">
            <a:schemeClr val="dk1"/>
          </a:lnRef>
          <a:fillRef idx="0">
            <a:schemeClr val="dk1"/>
          </a:fillRef>
          <a:effectRef idx="0">
            <a:schemeClr val="dk1"/>
          </a:effectRef>
          <a:fontRef idx="minor">
            <a:schemeClr val="tx1"/>
          </a:fontRef>
        </p:style>
      </p:cxnSp>
      <p:sp>
        <p:nvSpPr>
          <p:cNvPr id="23" name="TextBox 22">
            <a:extLst>
              <a:ext uri="{FF2B5EF4-FFF2-40B4-BE49-F238E27FC236}">
                <a16:creationId xmlns:a16="http://schemas.microsoft.com/office/drawing/2014/main" id="{9A8FE9AE-6407-4E37-BDE7-645BBD5234EE}"/>
              </a:ext>
            </a:extLst>
          </p:cNvPr>
          <p:cNvSpPr txBox="1"/>
          <p:nvPr/>
        </p:nvSpPr>
        <p:spPr>
          <a:xfrm>
            <a:off x="6782247" y="3868153"/>
            <a:ext cx="279244" cy="461665"/>
          </a:xfrm>
          <a:prstGeom prst="rect">
            <a:avLst/>
          </a:prstGeom>
          <a:noFill/>
        </p:spPr>
        <p:txBody>
          <a:bodyPr wrap="none" rtlCol="0">
            <a:spAutoFit/>
          </a:bodyPr>
          <a:lstStyle/>
          <a:p>
            <a:r>
              <a:rPr lang="en-US" sz="2400" dirty="0"/>
              <a:t>f</a:t>
            </a:r>
            <a:endParaRPr lang="en-US" dirty="0"/>
          </a:p>
        </p:txBody>
      </p:sp>
      <p:sp>
        <p:nvSpPr>
          <p:cNvPr id="24" name="Oval 23">
            <a:extLst>
              <a:ext uri="{FF2B5EF4-FFF2-40B4-BE49-F238E27FC236}">
                <a16:creationId xmlns:a16="http://schemas.microsoft.com/office/drawing/2014/main" id="{22D63A84-118B-42E3-9544-160AF4C3CFAB}"/>
              </a:ext>
            </a:extLst>
          </p:cNvPr>
          <p:cNvSpPr/>
          <p:nvPr/>
        </p:nvSpPr>
        <p:spPr>
          <a:xfrm>
            <a:off x="6741357" y="3903788"/>
            <a:ext cx="66722" cy="750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Arrow: Up 24">
            <a:extLst>
              <a:ext uri="{FF2B5EF4-FFF2-40B4-BE49-F238E27FC236}">
                <a16:creationId xmlns:a16="http://schemas.microsoft.com/office/drawing/2014/main" id="{F334AADB-3CE2-496F-A4B7-EA361112E12C}"/>
              </a:ext>
            </a:extLst>
          </p:cNvPr>
          <p:cNvSpPr/>
          <p:nvPr/>
        </p:nvSpPr>
        <p:spPr>
          <a:xfrm rot="10800000" flipV="1">
            <a:off x="6270308" y="3632290"/>
            <a:ext cx="347869" cy="309017"/>
          </a:xfrm>
          <a:prstGeom prst="upArrow">
            <a:avLst>
              <a:gd name="adj1" fmla="val 50000"/>
              <a:gd name="adj2" fmla="val 50000"/>
            </a:avLst>
          </a:prstGeom>
          <a:solidFill>
            <a:schemeClr val="bg2">
              <a:lumMod val="90000"/>
            </a:schemeClr>
          </a:solid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9F7202F9-7DF1-4DFE-A6B4-3936CCA791F7}"/>
              </a:ext>
            </a:extLst>
          </p:cNvPr>
          <p:cNvSpPr txBox="1"/>
          <p:nvPr/>
        </p:nvSpPr>
        <p:spPr>
          <a:xfrm>
            <a:off x="7112580" y="3897907"/>
            <a:ext cx="1055097" cy="646331"/>
          </a:xfrm>
          <a:prstGeom prst="rect">
            <a:avLst/>
          </a:prstGeom>
          <a:noFill/>
        </p:spPr>
        <p:txBody>
          <a:bodyPr wrap="none" rtlCol="0">
            <a:spAutoFit/>
          </a:bodyPr>
          <a:lstStyle/>
          <a:p>
            <a:r>
              <a:rPr lang="en-US" dirty="0"/>
              <a:t>principle </a:t>
            </a:r>
          </a:p>
          <a:p>
            <a:r>
              <a:rPr lang="en-US" dirty="0"/>
              <a:t>axis</a:t>
            </a:r>
          </a:p>
        </p:txBody>
      </p:sp>
      <p:cxnSp>
        <p:nvCxnSpPr>
          <p:cNvPr id="32" name="Straight Connector 31">
            <a:extLst>
              <a:ext uri="{FF2B5EF4-FFF2-40B4-BE49-F238E27FC236}">
                <a16:creationId xmlns:a16="http://schemas.microsoft.com/office/drawing/2014/main" id="{4B46A1F0-8054-42EC-8D27-59F53F1F27A5}"/>
              </a:ext>
            </a:extLst>
          </p:cNvPr>
          <p:cNvCxnSpPr>
            <a:cxnSpLocks/>
          </p:cNvCxnSpPr>
          <p:nvPr/>
        </p:nvCxnSpPr>
        <p:spPr>
          <a:xfrm>
            <a:off x="5784945" y="2948675"/>
            <a:ext cx="943249" cy="949232"/>
          </a:xfrm>
          <a:prstGeom prst="line">
            <a:avLst/>
          </a:prstGeom>
          <a:ln w="19050" cap="flat" cmpd="sng" algn="ctr">
            <a:solidFill>
              <a:schemeClr val="tx1">
                <a:lumMod val="50000"/>
                <a:lumOff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3" name="Straight Connector 32">
            <a:extLst>
              <a:ext uri="{FF2B5EF4-FFF2-40B4-BE49-F238E27FC236}">
                <a16:creationId xmlns:a16="http://schemas.microsoft.com/office/drawing/2014/main" id="{3AEA638D-EF66-4788-BED0-F35725625BCE}"/>
              </a:ext>
            </a:extLst>
          </p:cNvPr>
          <p:cNvCxnSpPr>
            <a:cxnSpLocks/>
          </p:cNvCxnSpPr>
          <p:nvPr/>
        </p:nvCxnSpPr>
        <p:spPr>
          <a:xfrm flipV="1">
            <a:off x="5605842" y="3605210"/>
            <a:ext cx="930047" cy="298529"/>
          </a:xfrm>
          <a:prstGeom prst="line">
            <a:avLst/>
          </a:prstGeom>
          <a:ln w="19050">
            <a:solidFill>
              <a:schemeClr val="tx1">
                <a:lumMod val="50000"/>
                <a:lumOff val="50000"/>
              </a:schemeClr>
            </a:solidFill>
            <a:prstDash val="lgDash"/>
          </a:ln>
        </p:spPr>
        <p:style>
          <a:lnRef idx="1">
            <a:schemeClr val="accent2"/>
          </a:lnRef>
          <a:fillRef idx="0">
            <a:schemeClr val="accent2"/>
          </a:fillRef>
          <a:effectRef idx="0">
            <a:schemeClr val="accent2"/>
          </a:effectRef>
          <a:fontRef idx="minor">
            <a:schemeClr val="tx1"/>
          </a:fontRef>
        </p:style>
      </p:cxnSp>
      <p:sp>
        <p:nvSpPr>
          <p:cNvPr id="34" name="Title 1">
            <a:extLst>
              <a:ext uri="{FF2B5EF4-FFF2-40B4-BE49-F238E27FC236}">
                <a16:creationId xmlns:a16="http://schemas.microsoft.com/office/drawing/2014/main" id="{FBBB52B2-CB42-4DD2-8EEB-EEF76639E20F}"/>
              </a:ext>
            </a:extLst>
          </p:cNvPr>
          <p:cNvSpPr txBox="1">
            <a:spLocks/>
          </p:cNvSpPr>
          <p:nvPr/>
        </p:nvSpPr>
        <p:spPr>
          <a:xfrm>
            <a:off x="4696678" y="250620"/>
            <a:ext cx="3435626" cy="6368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E.2 Mirrors</a:t>
            </a:r>
          </a:p>
        </p:txBody>
      </p:sp>
      <p:cxnSp>
        <p:nvCxnSpPr>
          <p:cNvPr id="36" name="Straight Arrow Connector 35">
            <a:extLst>
              <a:ext uri="{FF2B5EF4-FFF2-40B4-BE49-F238E27FC236}">
                <a16:creationId xmlns:a16="http://schemas.microsoft.com/office/drawing/2014/main" id="{86880234-74F9-4F20-AFF0-0B7820E22292}"/>
              </a:ext>
            </a:extLst>
          </p:cNvPr>
          <p:cNvCxnSpPr>
            <a:cxnSpLocks/>
          </p:cNvCxnSpPr>
          <p:nvPr/>
        </p:nvCxnSpPr>
        <p:spPr>
          <a:xfrm flipH="1" flipV="1">
            <a:off x="4634245" y="1784580"/>
            <a:ext cx="1115831" cy="1122863"/>
          </a:xfrm>
          <a:prstGeom prst="straightConnector1">
            <a:avLst/>
          </a:prstGeom>
          <a:ln w="190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8" name="Arrow: Up 37">
            <a:extLst>
              <a:ext uri="{FF2B5EF4-FFF2-40B4-BE49-F238E27FC236}">
                <a16:creationId xmlns:a16="http://schemas.microsoft.com/office/drawing/2014/main" id="{5E18B95D-CF76-4A76-84AA-643B15EB1450}"/>
              </a:ext>
            </a:extLst>
          </p:cNvPr>
          <p:cNvSpPr/>
          <p:nvPr/>
        </p:nvSpPr>
        <p:spPr>
          <a:xfrm>
            <a:off x="4781844" y="2897553"/>
            <a:ext cx="347869" cy="1023507"/>
          </a:xfrm>
          <a:prstGeom prst="upArrow">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7" name="Straight Arrow Connector 46">
            <a:extLst>
              <a:ext uri="{FF2B5EF4-FFF2-40B4-BE49-F238E27FC236}">
                <a16:creationId xmlns:a16="http://schemas.microsoft.com/office/drawing/2014/main" id="{8F3E1C6B-D468-4126-AE1A-9A699D4E65EC}"/>
              </a:ext>
            </a:extLst>
          </p:cNvPr>
          <p:cNvCxnSpPr>
            <a:cxnSpLocks/>
            <a:stCxn id="38" idx="0"/>
          </p:cNvCxnSpPr>
          <p:nvPr/>
        </p:nvCxnSpPr>
        <p:spPr>
          <a:xfrm>
            <a:off x="4955779" y="2897553"/>
            <a:ext cx="794297" cy="3163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05F30863-BC21-4326-8DCD-07F4EF61EFC4}"/>
              </a:ext>
            </a:extLst>
          </p:cNvPr>
          <p:cNvCxnSpPr>
            <a:cxnSpLocks/>
          </p:cNvCxnSpPr>
          <p:nvPr/>
        </p:nvCxnSpPr>
        <p:spPr>
          <a:xfrm flipH="1" flipV="1">
            <a:off x="4385032" y="1457865"/>
            <a:ext cx="1399913" cy="142622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0B3C90DA-54E1-480E-A82B-0AF2CD4C19F0}"/>
              </a:ext>
            </a:extLst>
          </p:cNvPr>
          <p:cNvCxnSpPr>
            <a:cxnSpLocks/>
          </p:cNvCxnSpPr>
          <p:nvPr/>
        </p:nvCxnSpPr>
        <p:spPr>
          <a:xfrm>
            <a:off x="4981657" y="2897553"/>
            <a:ext cx="619480" cy="105366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FD514D4B-AA38-43E4-ACEF-FB41D7E84723}"/>
              </a:ext>
            </a:extLst>
          </p:cNvPr>
          <p:cNvCxnSpPr>
            <a:cxnSpLocks/>
          </p:cNvCxnSpPr>
          <p:nvPr/>
        </p:nvCxnSpPr>
        <p:spPr>
          <a:xfrm flipH="1">
            <a:off x="4203023" y="3909567"/>
            <a:ext cx="1376942" cy="200815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2039266C-73BE-42CB-80F0-7BED6D57FFA5}"/>
              </a:ext>
            </a:extLst>
          </p:cNvPr>
          <p:cNvCxnSpPr>
            <a:cxnSpLocks/>
          </p:cNvCxnSpPr>
          <p:nvPr/>
        </p:nvCxnSpPr>
        <p:spPr>
          <a:xfrm flipV="1">
            <a:off x="5579964" y="3053751"/>
            <a:ext cx="527534" cy="842353"/>
          </a:xfrm>
          <a:prstGeom prst="line">
            <a:avLst/>
          </a:prstGeom>
          <a:ln w="19050">
            <a:prstDash val="lg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D7A72786-68AD-4D1B-8239-9E6E3040BC9C}"/>
              </a:ext>
            </a:extLst>
          </p:cNvPr>
          <p:cNvCxnSpPr>
            <a:cxnSpLocks/>
          </p:cNvCxnSpPr>
          <p:nvPr/>
        </p:nvCxnSpPr>
        <p:spPr>
          <a:xfrm>
            <a:off x="5750076" y="2855748"/>
            <a:ext cx="1032171" cy="1057608"/>
          </a:xfrm>
          <a:prstGeom prst="line">
            <a:avLst/>
          </a:prstGeom>
          <a:ln w="19050" cap="flat" cmpd="sng" algn="ctr">
            <a:solidFill>
              <a:srgbClr val="00B0F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70" name="Arrow: Up 69">
            <a:extLst>
              <a:ext uri="{FF2B5EF4-FFF2-40B4-BE49-F238E27FC236}">
                <a16:creationId xmlns:a16="http://schemas.microsoft.com/office/drawing/2014/main" id="{8C76E327-D368-4521-BE5F-E321D2D3C7CC}"/>
              </a:ext>
            </a:extLst>
          </p:cNvPr>
          <p:cNvSpPr/>
          <p:nvPr/>
        </p:nvSpPr>
        <p:spPr>
          <a:xfrm>
            <a:off x="5853692" y="3197566"/>
            <a:ext cx="347869" cy="721550"/>
          </a:xfrm>
          <a:prstGeom prst="upArrow">
            <a:avLst/>
          </a:prstGeom>
          <a:solidFill>
            <a:schemeClr val="accent1">
              <a:lumMod val="20000"/>
              <a:lumOff val="80000"/>
            </a:schemeClr>
          </a:solid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9" name="Object 78">
            <a:extLst>
              <a:ext uri="{FF2B5EF4-FFF2-40B4-BE49-F238E27FC236}">
                <a16:creationId xmlns:a16="http://schemas.microsoft.com/office/drawing/2014/main" id="{53BA0EE2-4E6F-44E2-B9AD-728E3DECA083}"/>
              </a:ext>
            </a:extLst>
          </p:cNvPr>
          <p:cNvGraphicFramePr>
            <a:graphicFrameLocks noChangeAspect="1"/>
          </p:cNvGraphicFramePr>
          <p:nvPr>
            <p:extLst>
              <p:ext uri="{D42A27DB-BD31-4B8C-83A1-F6EECF244321}">
                <p14:modId xmlns:p14="http://schemas.microsoft.com/office/powerpoint/2010/main" val="3050433448"/>
              </p:ext>
            </p:extLst>
          </p:nvPr>
        </p:nvGraphicFramePr>
        <p:xfrm>
          <a:off x="402968" y="3032766"/>
          <a:ext cx="766763" cy="781050"/>
        </p:xfrm>
        <a:graphic>
          <a:graphicData uri="http://schemas.openxmlformats.org/presentationml/2006/ole">
            <mc:AlternateContent xmlns:mc="http://schemas.openxmlformats.org/markup-compatibility/2006">
              <mc:Choice xmlns:v="urn:schemas-microsoft-com:vml" Requires="v">
                <p:oleObj spid="_x0000_s8219" name="Bitmap Image" r:id="rId6" imgW="2141280" imgH="2179440" progId="Paint.Picture">
                  <p:embed/>
                </p:oleObj>
              </mc:Choice>
              <mc:Fallback>
                <p:oleObj name="Bitmap Image" r:id="rId6" imgW="2141280" imgH="2179440" progId="Paint.Picture">
                  <p:embed/>
                  <p:pic>
                    <p:nvPicPr>
                      <p:cNvPr id="109" name="Object 108">
                        <a:extLst>
                          <a:ext uri="{FF2B5EF4-FFF2-40B4-BE49-F238E27FC236}">
                            <a16:creationId xmlns:a16="http://schemas.microsoft.com/office/drawing/2014/main" id="{5C22433F-6792-44F9-8ECB-BC89C0F994D4}"/>
                          </a:ext>
                        </a:extLst>
                      </p:cNvPr>
                      <p:cNvPicPr>
                        <a:picLocks noChangeAspect="1" noChangeArrowheads="1"/>
                      </p:cNvPicPr>
                      <p:nvPr/>
                    </p:nvPicPr>
                    <p:blipFill>
                      <a:blip r:embed="rId7"/>
                      <a:srcRect/>
                      <a:stretch>
                        <a:fillRect/>
                      </a:stretch>
                    </p:blipFill>
                    <p:spPr bwMode="auto">
                      <a:xfrm>
                        <a:off x="402968" y="3032766"/>
                        <a:ext cx="766763" cy="781050"/>
                      </a:xfrm>
                      <a:prstGeom prst="rect">
                        <a:avLst/>
                      </a:prstGeom>
                      <a:noFill/>
                    </p:spPr>
                  </p:pic>
                </p:oleObj>
              </mc:Fallback>
            </mc:AlternateContent>
          </a:graphicData>
        </a:graphic>
      </p:graphicFrame>
      <p:sp>
        <p:nvSpPr>
          <p:cNvPr id="80" name="TextBox 79">
            <a:extLst>
              <a:ext uri="{FF2B5EF4-FFF2-40B4-BE49-F238E27FC236}">
                <a16:creationId xmlns:a16="http://schemas.microsoft.com/office/drawing/2014/main" id="{16965290-BD38-4DCE-A348-B4004D0384EE}"/>
              </a:ext>
            </a:extLst>
          </p:cNvPr>
          <p:cNvSpPr txBox="1"/>
          <p:nvPr/>
        </p:nvSpPr>
        <p:spPr>
          <a:xfrm>
            <a:off x="423008" y="1247647"/>
            <a:ext cx="3613433" cy="923330"/>
          </a:xfrm>
          <a:prstGeom prst="rect">
            <a:avLst/>
          </a:prstGeom>
          <a:noFill/>
        </p:spPr>
        <p:txBody>
          <a:bodyPr wrap="square" rtlCol="0">
            <a:spAutoFit/>
          </a:bodyPr>
          <a:lstStyle/>
          <a:p>
            <a:r>
              <a:rPr lang="en-US" dirty="0"/>
              <a:t>Let’s step back and survey the kinds of images we can get from a concave mirror:</a:t>
            </a:r>
          </a:p>
        </p:txBody>
      </p:sp>
      <p:sp>
        <p:nvSpPr>
          <p:cNvPr id="81" name="TextBox 80">
            <a:extLst>
              <a:ext uri="{FF2B5EF4-FFF2-40B4-BE49-F238E27FC236}">
                <a16:creationId xmlns:a16="http://schemas.microsoft.com/office/drawing/2014/main" id="{E3FC760A-F996-4C7C-89F2-5BE79807EBBF}"/>
              </a:ext>
            </a:extLst>
          </p:cNvPr>
          <p:cNvSpPr txBox="1"/>
          <p:nvPr/>
        </p:nvSpPr>
        <p:spPr>
          <a:xfrm>
            <a:off x="8504245" y="4728978"/>
            <a:ext cx="2240037" cy="369332"/>
          </a:xfrm>
          <a:prstGeom prst="rect">
            <a:avLst/>
          </a:prstGeom>
          <a:noFill/>
        </p:spPr>
        <p:txBody>
          <a:bodyPr wrap="none" rtlCol="0">
            <a:spAutoFit/>
          </a:bodyPr>
          <a:lstStyle/>
          <a:p>
            <a:r>
              <a:rPr lang="en-US" dirty="0"/>
              <a:t>General observations:</a:t>
            </a:r>
          </a:p>
        </p:txBody>
      </p:sp>
      <p:graphicFrame>
        <p:nvGraphicFramePr>
          <p:cNvPr id="82" name="Table 81">
            <a:extLst>
              <a:ext uri="{FF2B5EF4-FFF2-40B4-BE49-F238E27FC236}">
                <a16:creationId xmlns:a16="http://schemas.microsoft.com/office/drawing/2014/main" id="{FE3FEC53-4C5E-443F-AEA5-EC9CF5ABFEEF}"/>
              </a:ext>
            </a:extLst>
          </p:cNvPr>
          <p:cNvGraphicFramePr>
            <a:graphicFrameLocks noGrp="1"/>
          </p:cNvGraphicFramePr>
          <p:nvPr>
            <p:extLst>
              <p:ext uri="{D42A27DB-BD31-4B8C-83A1-F6EECF244321}">
                <p14:modId xmlns:p14="http://schemas.microsoft.com/office/powerpoint/2010/main" val="601696879"/>
              </p:ext>
            </p:extLst>
          </p:nvPr>
        </p:nvGraphicFramePr>
        <p:xfrm>
          <a:off x="7733308" y="5403177"/>
          <a:ext cx="3781913" cy="1029088"/>
        </p:xfrm>
        <a:graphic>
          <a:graphicData uri="http://schemas.openxmlformats.org/drawingml/2006/table">
            <a:tbl>
              <a:tblPr firstRow="1" firstCol="1" bandRow="1">
                <a:tableStyleId>{5C22544A-7EE6-4342-B048-85BDC9FD1C3A}</a:tableStyleId>
              </a:tblPr>
              <a:tblGrid>
                <a:gridCol w="978938">
                  <a:extLst>
                    <a:ext uri="{9D8B030D-6E8A-4147-A177-3AD203B41FA5}">
                      <a16:colId xmlns:a16="http://schemas.microsoft.com/office/drawing/2014/main" val="1917310174"/>
                    </a:ext>
                  </a:extLst>
                </a:gridCol>
                <a:gridCol w="948970">
                  <a:extLst>
                    <a:ext uri="{9D8B030D-6E8A-4147-A177-3AD203B41FA5}">
                      <a16:colId xmlns:a16="http://schemas.microsoft.com/office/drawing/2014/main" val="731966073"/>
                    </a:ext>
                  </a:extLst>
                </a:gridCol>
                <a:gridCol w="808382">
                  <a:extLst>
                    <a:ext uri="{9D8B030D-6E8A-4147-A177-3AD203B41FA5}">
                      <a16:colId xmlns:a16="http://schemas.microsoft.com/office/drawing/2014/main" val="702893168"/>
                    </a:ext>
                  </a:extLst>
                </a:gridCol>
                <a:gridCol w="1045623">
                  <a:extLst>
                    <a:ext uri="{9D8B030D-6E8A-4147-A177-3AD203B41FA5}">
                      <a16:colId xmlns:a16="http://schemas.microsoft.com/office/drawing/2014/main" val="3582382843"/>
                    </a:ext>
                  </a:extLst>
                </a:gridCol>
              </a:tblGrid>
              <a:tr h="437531">
                <a:tc>
                  <a:txBody>
                    <a:bodyPr/>
                    <a:lstStyle/>
                    <a:p>
                      <a:pPr marL="0" marR="0">
                        <a:spcBef>
                          <a:spcPts val="0"/>
                        </a:spcBef>
                        <a:spcAft>
                          <a:spcPts val="0"/>
                        </a:spcAft>
                      </a:pPr>
                      <a:r>
                        <a:rPr lang="en-US" sz="2000" dirty="0">
                          <a:effectLst/>
                          <a:latin typeface="Bembo" panose="02020502050201020203" pitchFamily="18" charset="0"/>
                        </a:rPr>
                        <a:t>x</a:t>
                      </a:r>
                      <a:r>
                        <a:rPr lang="en-US" sz="2000" baseline="-25000" dirty="0">
                          <a:effectLst/>
                          <a:latin typeface="Bembo" panose="02020502050201020203" pitchFamily="18" charset="0"/>
                        </a:rPr>
                        <a:t>o</a:t>
                      </a:r>
                      <a:endParaRPr lang="en-US" sz="2800" dirty="0">
                        <a:effectLst/>
                        <a:latin typeface="Bembo" panose="02020502050201020203"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000" baseline="0" dirty="0">
                          <a:effectLst/>
                          <a:latin typeface="Bembo" panose="02020502050201020203" pitchFamily="18" charset="0"/>
                          <a:ea typeface="Calibri" panose="020F0502020204030204" pitchFamily="34" charset="0"/>
                          <a:cs typeface="Times New Roman" panose="02020603050405020304" pitchFamily="18" charset="0"/>
                        </a:rPr>
                        <a:t>x</a:t>
                      </a:r>
                      <a:r>
                        <a:rPr lang="en-US" sz="2000" baseline="-25000" dirty="0">
                          <a:effectLst/>
                          <a:latin typeface="Bembo" panose="02020502050201020203" pitchFamily="18" charset="0"/>
                          <a:ea typeface="Calibri" panose="020F0502020204030204" pitchFamily="34" charset="0"/>
                          <a:cs typeface="Times New Roman" panose="02020603050405020304" pitchFamily="18" charset="0"/>
                        </a:rPr>
                        <a:t>i</a:t>
                      </a:r>
                      <a:endParaRPr lang="en-US" sz="2800" baseline="0" dirty="0">
                        <a:effectLst/>
                        <a:latin typeface="Bembo" panose="02020502050201020203"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000" dirty="0">
                          <a:effectLst/>
                          <a:latin typeface="Bembo" panose="02020502050201020203" pitchFamily="18" charset="0"/>
                          <a:ea typeface="Calibri" panose="020F0502020204030204" pitchFamily="34" charset="0"/>
                          <a:cs typeface="Times New Roman" panose="02020603050405020304" pitchFamily="18" charset="0"/>
                        </a:rPr>
                        <a:t>m</a:t>
                      </a:r>
                      <a:endParaRPr lang="en-US" sz="2800" dirty="0">
                        <a:effectLst/>
                        <a:latin typeface="Bembo" panose="02020502050201020203"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000" dirty="0">
                          <a:effectLst/>
                          <a:latin typeface="Bembo" panose="02020502050201020203" pitchFamily="18" charset="0"/>
                        </a:rPr>
                        <a:t>type</a:t>
                      </a:r>
                      <a:endParaRPr lang="en-US" sz="2800" dirty="0">
                        <a:effectLst/>
                        <a:latin typeface="Bembo" panose="02020502050201020203"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52631388"/>
                  </a:ext>
                </a:extLst>
              </a:tr>
              <a:tr h="591557">
                <a:tc>
                  <a:txBody>
                    <a:bodyPr/>
                    <a:lstStyle/>
                    <a:p>
                      <a:pPr marL="0" marR="0">
                        <a:spcBef>
                          <a:spcPts val="0"/>
                        </a:spcBef>
                        <a:spcAft>
                          <a:spcPts val="0"/>
                        </a:spcAft>
                      </a:pPr>
                      <a:r>
                        <a:rPr lang="en-US" sz="2000" dirty="0">
                          <a:effectLst/>
                          <a:latin typeface="Bembo" panose="02020502050201020203" pitchFamily="18" charset="0"/>
                        </a:rPr>
                        <a:t>∞ → 0</a:t>
                      </a:r>
                      <a:endParaRPr lang="en-US" sz="2800" dirty="0">
                        <a:effectLst/>
                        <a:latin typeface="Bembo" panose="02020502050201020203"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000" dirty="0">
                          <a:effectLst/>
                          <a:latin typeface="Bembo" panose="02020502050201020203" pitchFamily="18" charset="0"/>
                        </a:rPr>
                        <a:t>-f → 0</a:t>
                      </a:r>
                      <a:endParaRPr lang="en-US" sz="2800" dirty="0">
                        <a:effectLst/>
                        <a:latin typeface="Bembo" panose="02020502050201020203"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000" dirty="0">
                          <a:effectLst/>
                          <a:latin typeface="Bembo" panose="02020502050201020203" pitchFamily="18" charset="0"/>
                        </a:rPr>
                        <a:t>0 → 1</a:t>
                      </a:r>
                      <a:endParaRPr lang="en-US" sz="2800" dirty="0">
                        <a:effectLst/>
                        <a:latin typeface="Bembo" panose="02020502050201020203"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000" dirty="0">
                          <a:effectLst/>
                          <a:latin typeface="Bembo" panose="02020502050201020203" pitchFamily="18" charset="0"/>
                        </a:rPr>
                        <a:t>virtual</a:t>
                      </a:r>
                      <a:endParaRPr lang="en-US" sz="2800" dirty="0">
                        <a:effectLst/>
                        <a:latin typeface="Bembo" panose="02020502050201020203"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12720343"/>
                  </a:ext>
                </a:extLst>
              </a:tr>
            </a:tbl>
          </a:graphicData>
        </a:graphic>
      </p:graphicFrame>
    </p:spTree>
    <p:extLst>
      <p:ext uri="{BB962C8B-B14F-4D97-AF65-F5344CB8AC3E}">
        <p14:creationId xmlns:p14="http://schemas.microsoft.com/office/powerpoint/2010/main" val="2407009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6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6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7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8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8" grpId="0" animBg="1"/>
      <p:bldP spid="70" grpId="0" animBg="1"/>
      <p:bldP spid="8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F42A1-253B-4E87-A50C-8D1182A02B33}"/>
              </a:ext>
            </a:extLst>
          </p:cNvPr>
          <p:cNvSpPr txBox="1">
            <a:spLocks/>
          </p:cNvSpPr>
          <p:nvPr/>
        </p:nvSpPr>
        <p:spPr>
          <a:xfrm>
            <a:off x="4696678" y="250620"/>
            <a:ext cx="3435626" cy="6368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E.2 Mirrors</a:t>
            </a:r>
          </a:p>
        </p:txBody>
      </p:sp>
      <p:graphicFrame>
        <p:nvGraphicFramePr>
          <p:cNvPr id="3" name="Object 2">
            <a:extLst>
              <a:ext uri="{FF2B5EF4-FFF2-40B4-BE49-F238E27FC236}">
                <a16:creationId xmlns:a16="http://schemas.microsoft.com/office/drawing/2014/main" id="{16F35197-0062-4793-BB69-A9662C007E2E}"/>
              </a:ext>
            </a:extLst>
          </p:cNvPr>
          <p:cNvGraphicFramePr>
            <a:graphicFrameLocks noChangeAspect="1"/>
          </p:cNvGraphicFramePr>
          <p:nvPr>
            <p:extLst>
              <p:ext uri="{D42A27DB-BD31-4B8C-83A1-F6EECF244321}">
                <p14:modId xmlns:p14="http://schemas.microsoft.com/office/powerpoint/2010/main" val="4109898924"/>
              </p:ext>
            </p:extLst>
          </p:nvPr>
        </p:nvGraphicFramePr>
        <p:xfrm>
          <a:off x="9458946" y="2368614"/>
          <a:ext cx="785813" cy="3586480"/>
        </p:xfrm>
        <a:graphic>
          <a:graphicData uri="http://schemas.openxmlformats.org/presentationml/2006/ole">
            <mc:AlternateContent xmlns:mc="http://schemas.openxmlformats.org/markup-compatibility/2006">
              <mc:Choice xmlns:v="urn:schemas-microsoft-com:vml" Requires="v">
                <p:oleObj spid="_x0000_s9438" name="Bitmap Image" r:id="rId3" imgW="815400" imgH="2606040" progId="Paint.Picture">
                  <p:embed/>
                </p:oleObj>
              </mc:Choice>
              <mc:Fallback>
                <p:oleObj name="Bitmap Image" r:id="rId3" imgW="815400" imgH="2606040" progId="Paint.Picture">
                  <p:embed/>
                  <p:pic>
                    <p:nvPicPr>
                      <p:cNvPr id="2" name="Object 1">
                        <a:extLst>
                          <a:ext uri="{FF2B5EF4-FFF2-40B4-BE49-F238E27FC236}">
                            <a16:creationId xmlns:a16="http://schemas.microsoft.com/office/drawing/2014/main" id="{06F6434D-95FC-436D-ADA0-D0CF1E7C8577}"/>
                          </a:ext>
                        </a:extLst>
                      </p:cNvPr>
                      <p:cNvPicPr>
                        <a:picLocks noChangeAspect="1" noChangeArrowheads="1"/>
                      </p:cNvPicPr>
                      <p:nvPr/>
                    </p:nvPicPr>
                    <p:blipFill>
                      <a:blip r:embed="rId4"/>
                      <a:srcRect/>
                      <a:stretch>
                        <a:fillRect/>
                      </a:stretch>
                    </p:blipFill>
                    <p:spPr bwMode="auto">
                      <a:xfrm>
                        <a:off x="9458946" y="2368614"/>
                        <a:ext cx="785813" cy="3586480"/>
                      </a:xfrm>
                      <a:prstGeom prst="rect">
                        <a:avLst/>
                      </a:prstGeom>
                      <a:noFill/>
                    </p:spPr>
                  </p:pic>
                </p:oleObj>
              </mc:Fallback>
            </mc:AlternateContent>
          </a:graphicData>
        </a:graphic>
      </p:graphicFrame>
      <p:cxnSp>
        <p:nvCxnSpPr>
          <p:cNvPr id="8" name="Straight Connector 7">
            <a:extLst>
              <a:ext uri="{FF2B5EF4-FFF2-40B4-BE49-F238E27FC236}">
                <a16:creationId xmlns:a16="http://schemas.microsoft.com/office/drawing/2014/main" id="{79F138A1-9694-4FA9-B8B8-F41DCDDA0505}"/>
              </a:ext>
            </a:extLst>
          </p:cNvPr>
          <p:cNvCxnSpPr>
            <a:cxnSpLocks/>
          </p:cNvCxnSpPr>
          <p:nvPr/>
        </p:nvCxnSpPr>
        <p:spPr>
          <a:xfrm flipH="1">
            <a:off x="6426932" y="4161331"/>
            <a:ext cx="5216434" cy="13444"/>
          </a:xfrm>
          <a:prstGeom prst="line">
            <a:avLst/>
          </a:prstGeom>
          <a:ln w="19050"/>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4801A717-6502-4384-BB3C-F14A1FB35C58}"/>
              </a:ext>
            </a:extLst>
          </p:cNvPr>
          <p:cNvSpPr txBox="1"/>
          <p:nvPr/>
        </p:nvSpPr>
        <p:spPr>
          <a:xfrm>
            <a:off x="10715222" y="4139264"/>
            <a:ext cx="713657" cy="461665"/>
          </a:xfrm>
          <a:prstGeom prst="rect">
            <a:avLst/>
          </a:prstGeom>
          <a:noFill/>
        </p:spPr>
        <p:txBody>
          <a:bodyPr wrap="none" rtlCol="0">
            <a:spAutoFit/>
          </a:bodyPr>
          <a:lstStyle/>
          <a:p>
            <a:r>
              <a:rPr lang="en-US" sz="2400" dirty="0"/>
              <a:t>f = ?</a:t>
            </a:r>
            <a:endParaRPr lang="en-US" dirty="0"/>
          </a:p>
        </p:txBody>
      </p:sp>
      <p:sp>
        <p:nvSpPr>
          <p:cNvPr id="10" name="Oval 9">
            <a:extLst>
              <a:ext uri="{FF2B5EF4-FFF2-40B4-BE49-F238E27FC236}">
                <a16:creationId xmlns:a16="http://schemas.microsoft.com/office/drawing/2014/main" id="{07C1AC72-B876-414B-A152-B51FC8BEE5DA}"/>
              </a:ext>
            </a:extLst>
          </p:cNvPr>
          <p:cNvSpPr/>
          <p:nvPr/>
        </p:nvSpPr>
        <p:spPr>
          <a:xfrm>
            <a:off x="10597821" y="4136679"/>
            <a:ext cx="66722" cy="75043"/>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4" name="Straight Connector 23">
            <a:extLst>
              <a:ext uri="{FF2B5EF4-FFF2-40B4-BE49-F238E27FC236}">
                <a16:creationId xmlns:a16="http://schemas.microsoft.com/office/drawing/2014/main" id="{812C08EA-1D1E-47FE-B83E-26CAAEFD6943}"/>
              </a:ext>
            </a:extLst>
          </p:cNvPr>
          <p:cNvCxnSpPr>
            <a:cxnSpLocks/>
          </p:cNvCxnSpPr>
          <p:nvPr/>
        </p:nvCxnSpPr>
        <p:spPr>
          <a:xfrm>
            <a:off x="8839403" y="4375515"/>
            <a:ext cx="669912"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CFAEEAA1-345C-4C0D-8EE7-93CE1FC25A02}"/>
              </a:ext>
            </a:extLst>
          </p:cNvPr>
          <p:cNvCxnSpPr>
            <a:cxnSpLocks/>
          </p:cNvCxnSpPr>
          <p:nvPr/>
        </p:nvCxnSpPr>
        <p:spPr>
          <a:xfrm>
            <a:off x="8839403" y="4310360"/>
            <a:ext cx="0" cy="127940"/>
          </a:xfrm>
          <a:prstGeom prst="line">
            <a:avLst/>
          </a:prstGeom>
          <a:ln w="19050"/>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24F5E296-A8B8-4B79-B1A9-CE909A80503C}"/>
              </a:ext>
            </a:extLst>
          </p:cNvPr>
          <p:cNvSpPr txBox="1"/>
          <p:nvPr/>
        </p:nvSpPr>
        <p:spPr>
          <a:xfrm>
            <a:off x="8829002" y="4343067"/>
            <a:ext cx="700833" cy="369332"/>
          </a:xfrm>
          <a:prstGeom prst="rect">
            <a:avLst/>
          </a:prstGeom>
          <a:noFill/>
        </p:spPr>
        <p:txBody>
          <a:bodyPr wrap="none" rtlCol="0">
            <a:spAutoFit/>
          </a:bodyPr>
          <a:lstStyle/>
          <a:p>
            <a:r>
              <a:rPr lang="en-US" dirty="0"/>
              <a:t>20cm</a:t>
            </a:r>
          </a:p>
        </p:txBody>
      </p:sp>
      <p:cxnSp>
        <p:nvCxnSpPr>
          <p:cNvPr id="27" name="Straight Connector 26">
            <a:extLst>
              <a:ext uri="{FF2B5EF4-FFF2-40B4-BE49-F238E27FC236}">
                <a16:creationId xmlns:a16="http://schemas.microsoft.com/office/drawing/2014/main" id="{998D0C24-B439-4B8D-B93B-0316033A06EB}"/>
              </a:ext>
            </a:extLst>
          </p:cNvPr>
          <p:cNvCxnSpPr>
            <a:cxnSpLocks/>
          </p:cNvCxnSpPr>
          <p:nvPr/>
        </p:nvCxnSpPr>
        <p:spPr>
          <a:xfrm>
            <a:off x="9504444" y="4290931"/>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6FCC2D26-C9D2-4833-972D-C8657731946E}"/>
              </a:ext>
            </a:extLst>
          </p:cNvPr>
          <p:cNvCxnSpPr/>
          <p:nvPr/>
        </p:nvCxnSpPr>
        <p:spPr>
          <a:xfrm>
            <a:off x="9529835" y="4290895"/>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8E358B8D-4437-47BE-A977-F4252D1BBE3C}"/>
              </a:ext>
            </a:extLst>
          </p:cNvPr>
          <p:cNvCxnSpPr/>
          <p:nvPr/>
        </p:nvCxnSpPr>
        <p:spPr>
          <a:xfrm>
            <a:off x="10076381" y="4306203"/>
            <a:ext cx="0" cy="137173"/>
          </a:xfrm>
          <a:prstGeom prst="line">
            <a:avLst/>
          </a:prstGeom>
          <a:ln w="19050"/>
        </p:spPr>
        <p:style>
          <a:lnRef idx="1">
            <a:schemeClr val="dk1"/>
          </a:lnRef>
          <a:fillRef idx="0">
            <a:schemeClr val="dk1"/>
          </a:fillRef>
          <a:effectRef idx="0">
            <a:schemeClr val="dk1"/>
          </a:effectRef>
          <a:fontRef idx="minor">
            <a:schemeClr val="tx1"/>
          </a:fontRef>
        </p:style>
      </p:cxnSp>
      <p:sp>
        <p:nvSpPr>
          <p:cNvPr id="33" name="Rectangle 32">
            <a:extLst>
              <a:ext uri="{FF2B5EF4-FFF2-40B4-BE49-F238E27FC236}">
                <a16:creationId xmlns:a16="http://schemas.microsoft.com/office/drawing/2014/main" id="{DC44AE39-F13A-43DC-AD4D-C51AE49FF903}"/>
              </a:ext>
            </a:extLst>
          </p:cNvPr>
          <p:cNvSpPr/>
          <p:nvPr/>
        </p:nvSpPr>
        <p:spPr>
          <a:xfrm>
            <a:off x="9449711" y="4348140"/>
            <a:ext cx="450764" cy="369332"/>
          </a:xfrm>
          <a:prstGeom prst="rect">
            <a:avLst/>
          </a:prstGeom>
        </p:spPr>
        <p:txBody>
          <a:bodyPr wrap="none">
            <a:spAutoFit/>
          </a:bodyPr>
          <a:lstStyle/>
          <a:p>
            <a:r>
              <a:rPr lang="en-US" dirty="0"/>
              <a:t>   ?</a:t>
            </a:r>
          </a:p>
        </p:txBody>
      </p:sp>
      <p:cxnSp>
        <p:nvCxnSpPr>
          <p:cNvPr id="34" name="Straight Connector 33">
            <a:extLst>
              <a:ext uri="{FF2B5EF4-FFF2-40B4-BE49-F238E27FC236}">
                <a16:creationId xmlns:a16="http://schemas.microsoft.com/office/drawing/2014/main" id="{996BB51C-F0D5-4409-8DAD-A2BBFBEFA649}"/>
              </a:ext>
            </a:extLst>
          </p:cNvPr>
          <p:cNvCxnSpPr>
            <a:cxnSpLocks/>
          </p:cNvCxnSpPr>
          <p:nvPr/>
        </p:nvCxnSpPr>
        <p:spPr>
          <a:xfrm>
            <a:off x="9513322" y="4379395"/>
            <a:ext cx="54949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8CC8C060-8D95-458D-B47A-F3CAF14B5EC7}"/>
              </a:ext>
            </a:extLst>
          </p:cNvPr>
          <p:cNvSpPr txBox="1"/>
          <p:nvPr/>
        </p:nvSpPr>
        <p:spPr>
          <a:xfrm>
            <a:off x="457889" y="946149"/>
            <a:ext cx="9526262" cy="584775"/>
          </a:xfrm>
          <a:prstGeom prst="rect">
            <a:avLst/>
          </a:prstGeom>
          <a:noFill/>
          <a:ln>
            <a:noFill/>
          </a:ln>
        </p:spPr>
        <p:txBody>
          <a:bodyPr wrap="none" rtlCol="0">
            <a:spAutoFit/>
          </a:bodyPr>
          <a:lstStyle/>
          <a:p>
            <a:r>
              <a:rPr lang="en-US" sz="1600" dirty="0">
                <a:solidFill>
                  <a:srgbClr val="0070C0"/>
                </a:solidFill>
              </a:rPr>
              <a:t>Standing 20cm from an ATM mirror, you see yourself magnified by factor of 1/10.</a:t>
            </a:r>
          </a:p>
          <a:p>
            <a:r>
              <a:rPr lang="en-US" sz="1600" dirty="0">
                <a:solidFill>
                  <a:srgbClr val="0070C0"/>
                </a:solidFill>
              </a:rPr>
              <a:t>What is the focal length of the mirror?  What’s its radius of curvature?  How far behind the mirror is your image?</a:t>
            </a:r>
          </a:p>
        </p:txBody>
      </p:sp>
      <p:graphicFrame>
        <p:nvGraphicFramePr>
          <p:cNvPr id="39" name="Object 38">
            <a:extLst>
              <a:ext uri="{FF2B5EF4-FFF2-40B4-BE49-F238E27FC236}">
                <a16:creationId xmlns:a16="http://schemas.microsoft.com/office/drawing/2014/main" id="{B1FF3ED0-88B6-48B7-95A2-E7A4762A80F4}"/>
              </a:ext>
            </a:extLst>
          </p:cNvPr>
          <p:cNvGraphicFramePr>
            <a:graphicFrameLocks noChangeAspect="1"/>
          </p:cNvGraphicFramePr>
          <p:nvPr>
            <p:extLst>
              <p:ext uri="{D42A27DB-BD31-4B8C-83A1-F6EECF244321}">
                <p14:modId xmlns:p14="http://schemas.microsoft.com/office/powerpoint/2010/main" val="3417333173"/>
              </p:ext>
            </p:extLst>
          </p:nvPr>
        </p:nvGraphicFramePr>
        <p:xfrm>
          <a:off x="545199" y="1646198"/>
          <a:ext cx="1106583" cy="627064"/>
        </p:xfrm>
        <a:graphic>
          <a:graphicData uri="http://schemas.openxmlformats.org/presentationml/2006/ole">
            <mc:AlternateContent xmlns:mc="http://schemas.openxmlformats.org/markup-compatibility/2006">
              <mc:Choice xmlns:v="urn:schemas-microsoft-com:vml" Requires="v">
                <p:oleObj spid="_x0000_s9439" name="Equation" r:id="rId5" imgW="761760" imgH="431640" progId="Equation.DSMT4">
                  <p:embed/>
                </p:oleObj>
              </mc:Choice>
              <mc:Fallback>
                <p:oleObj name="Equation" r:id="rId5" imgW="761760" imgH="431640" progId="Equation.DSMT4">
                  <p:embed/>
                  <p:pic>
                    <p:nvPicPr>
                      <p:cNvPr id="0" name=""/>
                      <p:cNvPicPr/>
                      <p:nvPr/>
                    </p:nvPicPr>
                    <p:blipFill>
                      <a:blip r:embed="rId6"/>
                      <a:stretch>
                        <a:fillRect/>
                      </a:stretch>
                    </p:blipFill>
                    <p:spPr>
                      <a:xfrm>
                        <a:off x="545199" y="1646198"/>
                        <a:ext cx="1106583" cy="627064"/>
                      </a:xfrm>
                      <a:prstGeom prst="rect">
                        <a:avLst/>
                      </a:prstGeom>
                    </p:spPr>
                  </p:pic>
                </p:oleObj>
              </mc:Fallback>
            </mc:AlternateContent>
          </a:graphicData>
        </a:graphic>
      </p:graphicFrame>
      <p:graphicFrame>
        <p:nvGraphicFramePr>
          <p:cNvPr id="40" name="Object 39">
            <a:extLst>
              <a:ext uri="{FF2B5EF4-FFF2-40B4-BE49-F238E27FC236}">
                <a16:creationId xmlns:a16="http://schemas.microsoft.com/office/drawing/2014/main" id="{75586563-2DE3-41A3-9831-E8B1515A1D27}"/>
              </a:ext>
            </a:extLst>
          </p:cNvPr>
          <p:cNvGraphicFramePr>
            <a:graphicFrameLocks noChangeAspect="1"/>
          </p:cNvGraphicFramePr>
          <p:nvPr>
            <p:extLst>
              <p:ext uri="{D42A27DB-BD31-4B8C-83A1-F6EECF244321}">
                <p14:modId xmlns:p14="http://schemas.microsoft.com/office/powerpoint/2010/main" val="3996833643"/>
              </p:ext>
            </p:extLst>
          </p:nvPr>
        </p:nvGraphicFramePr>
        <p:xfrm>
          <a:off x="509588" y="2415033"/>
          <a:ext cx="1274762" cy="569912"/>
        </p:xfrm>
        <a:graphic>
          <a:graphicData uri="http://schemas.openxmlformats.org/presentationml/2006/ole">
            <mc:AlternateContent xmlns:mc="http://schemas.openxmlformats.org/markup-compatibility/2006">
              <mc:Choice xmlns:v="urn:schemas-microsoft-com:vml" Requires="v">
                <p:oleObj spid="_x0000_s9440" name="Equation" r:id="rId7" imgW="965160" imgH="431640" progId="Equation.DSMT4">
                  <p:embed/>
                </p:oleObj>
              </mc:Choice>
              <mc:Fallback>
                <p:oleObj name="Equation" r:id="rId7" imgW="965160" imgH="431640" progId="Equation.DSMT4">
                  <p:embed/>
                  <p:pic>
                    <p:nvPicPr>
                      <p:cNvPr id="39" name="Object 38">
                        <a:extLst>
                          <a:ext uri="{FF2B5EF4-FFF2-40B4-BE49-F238E27FC236}">
                            <a16:creationId xmlns:a16="http://schemas.microsoft.com/office/drawing/2014/main" id="{B1FF3ED0-88B6-48B7-95A2-E7A4762A80F4}"/>
                          </a:ext>
                        </a:extLst>
                      </p:cNvPr>
                      <p:cNvPicPr/>
                      <p:nvPr/>
                    </p:nvPicPr>
                    <p:blipFill>
                      <a:blip r:embed="rId8"/>
                      <a:stretch>
                        <a:fillRect/>
                      </a:stretch>
                    </p:blipFill>
                    <p:spPr>
                      <a:xfrm>
                        <a:off x="509588" y="2415033"/>
                        <a:ext cx="1274762" cy="569912"/>
                      </a:xfrm>
                      <a:prstGeom prst="rect">
                        <a:avLst/>
                      </a:prstGeom>
                    </p:spPr>
                  </p:pic>
                </p:oleObj>
              </mc:Fallback>
            </mc:AlternateContent>
          </a:graphicData>
        </a:graphic>
      </p:graphicFrame>
      <p:graphicFrame>
        <p:nvGraphicFramePr>
          <p:cNvPr id="41" name="Object 40">
            <a:extLst>
              <a:ext uri="{FF2B5EF4-FFF2-40B4-BE49-F238E27FC236}">
                <a16:creationId xmlns:a16="http://schemas.microsoft.com/office/drawing/2014/main" id="{950ED3BF-AEC9-41C7-B5CE-D25F5856EE29}"/>
              </a:ext>
            </a:extLst>
          </p:cNvPr>
          <p:cNvGraphicFramePr>
            <a:graphicFrameLocks noChangeAspect="1"/>
          </p:cNvGraphicFramePr>
          <p:nvPr>
            <p:extLst>
              <p:ext uri="{D42A27DB-BD31-4B8C-83A1-F6EECF244321}">
                <p14:modId xmlns:p14="http://schemas.microsoft.com/office/powerpoint/2010/main" val="4136499375"/>
              </p:ext>
            </p:extLst>
          </p:nvPr>
        </p:nvGraphicFramePr>
        <p:xfrm>
          <a:off x="3570287" y="1731167"/>
          <a:ext cx="604897" cy="244403"/>
        </p:xfrm>
        <a:graphic>
          <a:graphicData uri="http://schemas.openxmlformats.org/presentationml/2006/ole">
            <mc:AlternateContent xmlns:mc="http://schemas.openxmlformats.org/markup-compatibility/2006">
              <mc:Choice xmlns:v="urn:schemas-microsoft-com:vml" Requires="v">
                <p:oleObj spid="_x0000_s9441" name="Equation" r:id="rId9" imgW="596880" imgH="177480" progId="Equation.DSMT4">
                  <p:embed/>
                </p:oleObj>
              </mc:Choice>
              <mc:Fallback>
                <p:oleObj name="Equation" r:id="rId9" imgW="596880" imgH="177480" progId="Equation.DSMT4">
                  <p:embed/>
                  <p:pic>
                    <p:nvPicPr>
                      <p:cNvPr id="0" name=""/>
                      <p:cNvPicPr/>
                      <p:nvPr/>
                    </p:nvPicPr>
                    <p:blipFill>
                      <a:blip r:embed="rId10"/>
                      <a:stretch>
                        <a:fillRect/>
                      </a:stretch>
                    </p:blipFill>
                    <p:spPr>
                      <a:xfrm>
                        <a:off x="3570287" y="1731167"/>
                        <a:ext cx="604897" cy="244403"/>
                      </a:xfrm>
                      <a:prstGeom prst="rect">
                        <a:avLst/>
                      </a:prstGeom>
                    </p:spPr>
                  </p:pic>
                </p:oleObj>
              </mc:Fallback>
            </mc:AlternateContent>
          </a:graphicData>
        </a:graphic>
      </p:graphicFrame>
      <p:graphicFrame>
        <p:nvGraphicFramePr>
          <p:cNvPr id="42" name="Object 41">
            <a:extLst>
              <a:ext uri="{FF2B5EF4-FFF2-40B4-BE49-F238E27FC236}">
                <a16:creationId xmlns:a16="http://schemas.microsoft.com/office/drawing/2014/main" id="{B9ABD25C-5564-4B74-9F4D-342136CC5112}"/>
              </a:ext>
            </a:extLst>
          </p:cNvPr>
          <p:cNvGraphicFramePr>
            <a:graphicFrameLocks noChangeAspect="1"/>
          </p:cNvGraphicFramePr>
          <p:nvPr>
            <p:extLst>
              <p:ext uri="{D42A27DB-BD31-4B8C-83A1-F6EECF244321}">
                <p14:modId xmlns:p14="http://schemas.microsoft.com/office/powerpoint/2010/main" val="3771353437"/>
              </p:ext>
            </p:extLst>
          </p:nvPr>
        </p:nvGraphicFramePr>
        <p:xfrm>
          <a:off x="3394266" y="2087102"/>
          <a:ext cx="1020398" cy="578225"/>
        </p:xfrm>
        <a:graphic>
          <a:graphicData uri="http://schemas.openxmlformats.org/presentationml/2006/ole">
            <mc:AlternateContent xmlns:mc="http://schemas.openxmlformats.org/markup-compatibility/2006">
              <mc:Choice xmlns:v="urn:schemas-microsoft-com:vml" Requires="v">
                <p:oleObj spid="_x0000_s9442" name="Equation" r:id="rId11" imgW="761760" imgH="431640" progId="Equation.DSMT4">
                  <p:embed/>
                </p:oleObj>
              </mc:Choice>
              <mc:Fallback>
                <p:oleObj name="Equation" r:id="rId11" imgW="761760" imgH="431640" progId="Equation.DSMT4">
                  <p:embed/>
                  <p:pic>
                    <p:nvPicPr>
                      <p:cNvPr id="39" name="Object 38">
                        <a:extLst>
                          <a:ext uri="{FF2B5EF4-FFF2-40B4-BE49-F238E27FC236}">
                            <a16:creationId xmlns:a16="http://schemas.microsoft.com/office/drawing/2014/main" id="{B1FF3ED0-88B6-48B7-95A2-E7A4762A80F4}"/>
                          </a:ext>
                        </a:extLst>
                      </p:cNvPr>
                      <p:cNvPicPr/>
                      <p:nvPr/>
                    </p:nvPicPr>
                    <p:blipFill>
                      <a:blip r:embed="rId12"/>
                      <a:stretch>
                        <a:fillRect/>
                      </a:stretch>
                    </p:blipFill>
                    <p:spPr>
                      <a:xfrm>
                        <a:off x="3394266" y="2087102"/>
                        <a:ext cx="1020398" cy="578225"/>
                      </a:xfrm>
                      <a:prstGeom prst="rect">
                        <a:avLst/>
                      </a:prstGeom>
                    </p:spPr>
                  </p:pic>
                </p:oleObj>
              </mc:Fallback>
            </mc:AlternateContent>
          </a:graphicData>
        </a:graphic>
      </p:graphicFrame>
      <p:graphicFrame>
        <p:nvGraphicFramePr>
          <p:cNvPr id="43" name="Object 42">
            <a:extLst>
              <a:ext uri="{FF2B5EF4-FFF2-40B4-BE49-F238E27FC236}">
                <a16:creationId xmlns:a16="http://schemas.microsoft.com/office/drawing/2014/main" id="{8AB47C8E-8235-4F5B-8D94-09EC99D9FEA9}"/>
              </a:ext>
            </a:extLst>
          </p:cNvPr>
          <p:cNvGraphicFramePr>
            <a:graphicFrameLocks noChangeAspect="1"/>
          </p:cNvGraphicFramePr>
          <p:nvPr>
            <p:extLst>
              <p:ext uri="{D42A27DB-BD31-4B8C-83A1-F6EECF244321}">
                <p14:modId xmlns:p14="http://schemas.microsoft.com/office/powerpoint/2010/main" val="1608859945"/>
              </p:ext>
            </p:extLst>
          </p:nvPr>
        </p:nvGraphicFramePr>
        <p:xfrm>
          <a:off x="3355814" y="2690571"/>
          <a:ext cx="1272233" cy="525574"/>
        </p:xfrm>
        <a:graphic>
          <a:graphicData uri="http://schemas.openxmlformats.org/presentationml/2006/ole">
            <mc:AlternateContent xmlns:mc="http://schemas.openxmlformats.org/markup-compatibility/2006">
              <mc:Choice xmlns:v="urn:schemas-microsoft-com:vml" Requires="v">
                <p:oleObj spid="_x0000_s9443" name="Equation" r:id="rId13" imgW="952200" imgH="393480" progId="Equation.DSMT4">
                  <p:embed/>
                </p:oleObj>
              </mc:Choice>
              <mc:Fallback>
                <p:oleObj name="Equation" r:id="rId13" imgW="952200" imgH="393480" progId="Equation.DSMT4">
                  <p:embed/>
                  <p:pic>
                    <p:nvPicPr>
                      <p:cNvPr id="42" name="Object 41">
                        <a:extLst>
                          <a:ext uri="{FF2B5EF4-FFF2-40B4-BE49-F238E27FC236}">
                            <a16:creationId xmlns:a16="http://schemas.microsoft.com/office/drawing/2014/main" id="{B9ABD25C-5564-4B74-9F4D-342136CC5112}"/>
                          </a:ext>
                        </a:extLst>
                      </p:cNvPr>
                      <p:cNvPicPr/>
                      <p:nvPr/>
                    </p:nvPicPr>
                    <p:blipFill>
                      <a:blip r:embed="rId14"/>
                      <a:stretch>
                        <a:fillRect/>
                      </a:stretch>
                    </p:blipFill>
                    <p:spPr>
                      <a:xfrm>
                        <a:off x="3355814" y="2690571"/>
                        <a:ext cx="1272233" cy="525574"/>
                      </a:xfrm>
                      <a:prstGeom prst="rect">
                        <a:avLst/>
                      </a:prstGeom>
                    </p:spPr>
                  </p:pic>
                </p:oleObj>
              </mc:Fallback>
            </mc:AlternateContent>
          </a:graphicData>
        </a:graphic>
      </p:graphicFrame>
      <p:graphicFrame>
        <p:nvGraphicFramePr>
          <p:cNvPr id="44" name="Object 43">
            <a:extLst>
              <a:ext uri="{FF2B5EF4-FFF2-40B4-BE49-F238E27FC236}">
                <a16:creationId xmlns:a16="http://schemas.microsoft.com/office/drawing/2014/main" id="{EA3A19AB-B66D-4242-AFCC-8F9817E29A2E}"/>
              </a:ext>
            </a:extLst>
          </p:cNvPr>
          <p:cNvGraphicFramePr>
            <a:graphicFrameLocks noChangeAspect="1"/>
          </p:cNvGraphicFramePr>
          <p:nvPr>
            <p:extLst>
              <p:ext uri="{D42A27DB-BD31-4B8C-83A1-F6EECF244321}">
                <p14:modId xmlns:p14="http://schemas.microsoft.com/office/powerpoint/2010/main" val="1123309387"/>
              </p:ext>
            </p:extLst>
          </p:nvPr>
        </p:nvGraphicFramePr>
        <p:xfrm>
          <a:off x="3491022" y="3358071"/>
          <a:ext cx="2325688" cy="304800"/>
        </p:xfrm>
        <a:graphic>
          <a:graphicData uri="http://schemas.openxmlformats.org/presentationml/2006/ole">
            <mc:AlternateContent xmlns:mc="http://schemas.openxmlformats.org/markup-compatibility/2006">
              <mc:Choice xmlns:v="urn:schemas-microsoft-com:vml" Requires="v">
                <p:oleObj spid="_x0000_s9444" name="Equation" r:id="rId15" imgW="1739880" imgH="228600" progId="Equation.DSMT4">
                  <p:embed/>
                </p:oleObj>
              </mc:Choice>
              <mc:Fallback>
                <p:oleObj name="Equation" r:id="rId15" imgW="1739880" imgH="228600" progId="Equation.DSMT4">
                  <p:embed/>
                  <p:pic>
                    <p:nvPicPr>
                      <p:cNvPr id="43" name="Object 42">
                        <a:extLst>
                          <a:ext uri="{FF2B5EF4-FFF2-40B4-BE49-F238E27FC236}">
                            <a16:creationId xmlns:a16="http://schemas.microsoft.com/office/drawing/2014/main" id="{8AB47C8E-8235-4F5B-8D94-09EC99D9FEA9}"/>
                          </a:ext>
                        </a:extLst>
                      </p:cNvPr>
                      <p:cNvPicPr/>
                      <p:nvPr/>
                    </p:nvPicPr>
                    <p:blipFill>
                      <a:blip r:embed="rId16"/>
                      <a:stretch>
                        <a:fillRect/>
                      </a:stretch>
                    </p:blipFill>
                    <p:spPr>
                      <a:xfrm>
                        <a:off x="3491022" y="3358071"/>
                        <a:ext cx="2325688" cy="304800"/>
                      </a:xfrm>
                      <a:prstGeom prst="rect">
                        <a:avLst/>
                      </a:prstGeom>
                      <a:ln>
                        <a:solidFill>
                          <a:srgbClr val="92D050"/>
                        </a:solidFill>
                      </a:ln>
                    </p:spPr>
                  </p:pic>
                </p:oleObj>
              </mc:Fallback>
            </mc:AlternateContent>
          </a:graphicData>
        </a:graphic>
      </p:graphicFrame>
      <p:cxnSp>
        <p:nvCxnSpPr>
          <p:cNvPr id="46" name="Straight Arrow Connector 45">
            <a:extLst>
              <a:ext uri="{FF2B5EF4-FFF2-40B4-BE49-F238E27FC236}">
                <a16:creationId xmlns:a16="http://schemas.microsoft.com/office/drawing/2014/main" id="{3A8BE640-FDD2-4F5C-814D-AB93DA61C721}"/>
              </a:ext>
            </a:extLst>
          </p:cNvPr>
          <p:cNvCxnSpPr>
            <a:cxnSpLocks/>
          </p:cNvCxnSpPr>
          <p:nvPr/>
        </p:nvCxnSpPr>
        <p:spPr>
          <a:xfrm flipH="1" flipV="1">
            <a:off x="2040429" y="2870945"/>
            <a:ext cx="1271296" cy="63389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47" name="Object 46">
            <a:extLst>
              <a:ext uri="{FF2B5EF4-FFF2-40B4-BE49-F238E27FC236}">
                <a16:creationId xmlns:a16="http://schemas.microsoft.com/office/drawing/2014/main" id="{F6899E2F-50CC-4018-A98B-5097C22E0183}"/>
              </a:ext>
            </a:extLst>
          </p:cNvPr>
          <p:cNvGraphicFramePr>
            <a:graphicFrameLocks noChangeAspect="1"/>
          </p:cNvGraphicFramePr>
          <p:nvPr>
            <p:extLst>
              <p:ext uri="{D42A27DB-BD31-4B8C-83A1-F6EECF244321}">
                <p14:modId xmlns:p14="http://schemas.microsoft.com/office/powerpoint/2010/main" val="3704561425"/>
              </p:ext>
            </p:extLst>
          </p:nvPr>
        </p:nvGraphicFramePr>
        <p:xfrm>
          <a:off x="542925" y="3197670"/>
          <a:ext cx="1592263" cy="554038"/>
        </p:xfrm>
        <a:graphic>
          <a:graphicData uri="http://schemas.openxmlformats.org/presentationml/2006/ole">
            <mc:AlternateContent xmlns:mc="http://schemas.openxmlformats.org/markup-compatibility/2006">
              <mc:Choice xmlns:v="urn:schemas-microsoft-com:vml" Requires="v">
                <p:oleObj spid="_x0000_s9445" name="Equation" r:id="rId17" imgW="1206360" imgH="419040" progId="Equation.DSMT4">
                  <p:embed/>
                </p:oleObj>
              </mc:Choice>
              <mc:Fallback>
                <p:oleObj name="Equation" r:id="rId17" imgW="1206360" imgH="419040" progId="Equation.DSMT4">
                  <p:embed/>
                  <p:pic>
                    <p:nvPicPr>
                      <p:cNvPr id="40" name="Object 39">
                        <a:extLst>
                          <a:ext uri="{FF2B5EF4-FFF2-40B4-BE49-F238E27FC236}">
                            <a16:creationId xmlns:a16="http://schemas.microsoft.com/office/drawing/2014/main" id="{75586563-2DE3-41A3-9831-E8B1515A1D27}"/>
                          </a:ext>
                        </a:extLst>
                      </p:cNvPr>
                      <p:cNvPicPr/>
                      <p:nvPr/>
                    </p:nvPicPr>
                    <p:blipFill>
                      <a:blip r:embed="rId18"/>
                      <a:stretch>
                        <a:fillRect/>
                      </a:stretch>
                    </p:blipFill>
                    <p:spPr>
                      <a:xfrm>
                        <a:off x="542925" y="3197670"/>
                        <a:ext cx="1592263" cy="554038"/>
                      </a:xfrm>
                      <a:prstGeom prst="rect">
                        <a:avLst/>
                      </a:prstGeom>
                    </p:spPr>
                  </p:pic>
                </p:oleObj>
              </mc:Fallback>
            </mc:AlternateContent>
          </a:graphicData>
        </a:graphic>
      </p:graphicFrame>
      <p:graphicFrame>
        <p:nvGraphicFramePr>
          <p:cNvPr id="55" name="Object 54">
            <a:extLst>
              <a:ext uri="{FF2B5EF4-FFF2-40B4-BE49-F238E27FC236}">
                <a16:creationId xmlns:a16="http://schemas.microsoft.com/office/drawing/2014/main" id="{9D4755F9-7D71-47F6-B1D2-39E4AD7D626F}"/>
              </a:ext>
            </a:extLst>
          </p:cNvPr>
          <p:cNvGraphicFramePr>
            <a:graphicFrameLocks noChangeAspect="1"/>
          </p:cNvGraphicFramePr>
          <p:nvPr>
            <p:extLst>
              <p:ext uri="{D42A27DB-BD31-4B8C-83A1-F6EECF244321}">
                <p14:modId xmlns:p14="http://schemas.microsoft.com/office/powerpoint/2010/main" val="1183127481"/>
              </p:ext>
            </p:extLst>
          </p:nvPr>
        </p:nvGraphicFramePr>
        <p:xfrm>
          <a:off x="611188" y="4043808"/>
          <a:ext cx="1016000" cy="261937"/>
        </p:xfrm>
        <a:graphic>
          <a:graphicData uri="http://schemas.openxmlformats.org/presentationml/2006/ole">
            <mc:AlternateContent xmlns:mc="http://schemas.openxmlformats.org/markup-compatibility/2006">
              <mc:Choice xmlns:v="urn:schemas-microsoft-com:vml" Requires="v">
                <p:oleObj spid="_x0000_s9446" name="Equation" r:id="rId19" imgW="787320" imgH="203040" progId="Equation.DSMT4">
                  <p:embed/>
                </p:oleObj>
              </mc:Choice>
              <mc:Fallback>
                <p:oleObj name="Equation" r:id="rId19" imgW="787320" imgH="203040" progId="Equation.DSMT4">
                  <p:embed/>
                  <p:pic>
                    <p:nvPicPr>
                      <p:cNvPr id="47" name="Object 46">
                        <a:extLst>
                          <a:ext uri="{FF2B5EF4-FFF2-40B4-BE49-F238E27FC236}">
                            <a16:creationId xmlns:a16="http://schemas.microsoft.com/office/drawing/2014/main" id="{F6899E2F-50CC-4018-A98B-5097C22E0183}"/>
                          </a:ext>
                        </a:extLst>
                      </p:cNvPr>
                      <p:cNvPicPr/>
                      <p:nvPr/>
                    </p:nvPicPr>
                    <p:blipFill>
                      <a:blip r:embed="rId20"/>
                      <a:stretch>
                        <a:fillRect/>
                      </a:stretch>
                    </p:blipFill>
                    <p:spPr>
                      <a:xfrm>
                        <a:off x="611188" y="4043808"/>
                        <a:ext cx="1016000" cy="261937"/>
                      </a:xfrm>
                      <a:prstGeom prst="rect">
                        <a:avLst/>
                      </a:prstGeom>
                      <a:ln>
                        <a:solidFill>
                          <a:srgbClr val="92D050"/>
                        </a:solidFill>
                      </a:ln>
                    </p:spPr>
                  </p:pic>
                </p:oleObj>
              </mc:Fallback>
            </mc:AlternateContent>
          </a:graphicData>
        </a:graphic>
      </p:graphicFrame>
      <p:graphicFrame>
        <p:nvGraphicFramePr>
          <p:cNvPr id="56" name="Object 55">
            <a:extLst>
              <a:ext uri="{FF2B5EF4-FFF2-40B4-BE49-F238E27FC236}">
                <a16:creationId xmlns:a16="http://schemas.microsoft.com/office/drawing/2014/main" id="{BDD5FF8D-AF5A-4ABC-AEB7-E9B83B502A7F}"/>
              </a:ext>
            </a:extLst>
          </p:cNvPr>
          <p:cNvGraphicFramePr>
            <a:graphicFrameLocks noChangeAspect="1"/>
          </p:cNvGraphicFramePr>
          <p:nvPr>
            <p:extLst>
              <p:ext uri="{D42A27DB-BD31-4B8C-83A1-F6EECF244321}">
                <p14:modId xmlns:p14="http://schemas.microsoft.com/office/powerpoint/2010/main" val="3519566613"/>
              </p:ext>
            </p:extLst>
          </p:nvPr>
        </p:nvGraphicFramePr>
        <p:xfrm>
          <a:off x="2415410" y="4039838"/>
          <a:ext cx="1457325" cy="269875"/>
        </p:xfrm>
        <a:graphic>
          <a:graphicData uri="http://schemas.openxmlformats.org/presentationml/2006/ole">
            <mc:AlternateContent xmlns:mc="http://schemas.openxmlformats.org/markup-compatibility/2006">
              <mc:Choice xmlns:v="urn:schemas-microsoft-com:vml" Requires="v">
                <p:oleObj spid="_x0000_s9447" name="Equation" r:id="rId21" imgW="1104840" imgH="203040" progId="Equation.DSMT4">
                  <p:embed/>
                </p:oleObj>
              </mc:Choice>
              <mc:Fallback>
                <p:oleObj name="Equation" r:id="rId21" imgW="1104840" imgH="203040" progId="Equation.DSMT4">
                  <p:embed/>
                  <p:pic>
                    <p:nvPicPr>
                      <p:cNvPr id="55" name="Object 54">
                        <a:extLst>
                          <a:ext uri="{FF2B5EF4-FFF2-40B4-BE49-F238E27FC236}">
                            <a16:creationId xmlns:a16="http://schemas.microsoft.com/office/drawing/2014/main" id="{9D4755F9-7D71-47F6-B1D2-39E4AD7D626F}"/>
                          </a:ext>
                        </a:extLst>
                      </p:cNvPr>
                      <p:cNvPicPr/>
                      <p:nvPr/>
                    </p:nvPicPr>
                    <p:blipFill>
                      <a:blip r:embed="rId22"/>
                      <a:stretch>
                        <a:fillRect/>
                      </a:stretch>
                    </p:blipFill>
                    <p:spPr>
                      <a:xfrm>
                        <a:off x="2415410" y="4039838"/>
                        <a:ext cx="1457325" cy="269875"/>
                      </a:xfrm>
                      <a:prstGeom prst="rect">
                        <a:avLst/>
                      </a:prstGeom>
                      <a:ln>
                        <a:solidFill>
                          <a:srgbClr val="92D050"/>
                        </a:solidFill>
                      </a:ln>
                    </p:spPr>
                  </p:pic>
                </p:oleObj>
              </mc:Fallback>
            </mc:AlternateContent>
          </a:graphicData>
        </a:graphic>
      </p:graphicFrame>
      <p:cxnSp>
        <p:nvCxnSpPr>
          <p:cNvPr id="64" name="Straight Arrow Connector 63">
            <a:extLst>
              <a:ext uri="{FF2B5EF4-FFF2-40B4-BE49-F238E27FC236}">
                <a16:creationId xmlns:a16="http://schemas.microsoft.com/office/drawing/2014/main" id="{4F0289D6-89EE-4D46-AFC7-DE6B6F9A40F6}"/>
              </a:ext>
            </a:extLst>
          </p:cNvPr>
          <p:cNvCxnSpPr/>
          <p:nvPr/>
        </p:nvCxnSpPr>
        <p:spPr>
          <a:xfrm>
            <a:off x="1784350" y="4174775"/>
            <a:ext cx="50600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3BDBF5C6-D7A9-4C05-B7F7-81482D7112E7}"/>
              </a:ext>
            </a:extLst>
          </p:cNvPr>
          <p:cNvSpPr txBox="1"/>
          <p:nvPr/>
        </p:nvSpPr>
        <p:spPr>
          <a:xfrm>
            <a:off x="509588" y="4457936"/>
            <a:ext cx="6423169" cy="584775"/>
          </a:xfrm>
          <a:prstGeom prst="rect">
            <a:avLst/>
          </a:prstGeom>
          <a:noFill/>
        </p:spPr>
        <p:txBody>
          <a:bodyPr wrap="none" rtlCol="0">
            <a:spAutoFit/>
          </a:bodyPr>
          <a:lstStyle/>
          <a:p>
            <a:r>
              <a:rPr lang="en-US" sz="1600" dirty="0">
                <a:solidFill>
                  <a:srgbClr val="0070C0"/>
                </a:solidFill>
              </a:rPr>
              <a:t>Darth Vader’s image shows up 2.1cm behind the mirror with height 11cm.  </a:t>
            </a:r>
          </a:p>
          <a:p>
            <a:r>
              <a:rPr lang="en-US" sz="1600" dirty="0">
                <a:solidFill>
                  <a:srgbClr val="0070C0"/>
                </a:solidFill>
              </a:rPr>
              <a:t>Where is he, and what is his height? </a:t>
            </a:r>
          </a:p>
        </p:txBody>
      </p:sp>
      <p:pic>
        <p:nvPicPr>
          <p:cNvPr id="67" name="Picture 66">
            <a:extLst>
              <a:ext uri="{FF2B5EF4-FFF2-40B4-BE49-F238E27FC236}">
                <a16:creationId xmlns:a16="http://schemas.microsoft.com/office/drawing/2014/main" id="{E35BB915-2D33-4B40-B275-3D30933F38B5}"/>
              </a:ext>
            </a:extLst>
          </p:cNvPr>
          <p:cNvPicPr>
            <a:picLocks noChangeAspect="1"/>
          </p:cNvPicPr>
          <p:nvPr/>
        </p:nvPicPr>
        <p:blipFill>
          <a:blip r:embed="rId23"/>
          <a:stretch>
            <a:fillRect/>
          </a:stretch>
        </p:blipFill>
        <p:spPr>
          <a:xfrm>
            <a:off x="10183939" y="3598214"/>
            <a:ext cx="349244" cy="551583"/>
          </a:xfrm>
          <a:prstGeom prst="rect">
            <a:avLst/>
          </a:prstGeom>
        </p:spPr>
      </p:pic>
      <p:graphicFrame>
        <p:nvGraphicFramePr>
          <p:cNvPr id="68" name="Object 67">
            <a:extLst>
              <a:ext uri="{FF2B5EF4-FFF2-40B4-BE49-F238E27FC236}">
                <a16:creationId xmlns:a16="http://schemas.microsoft.com/office/drawing/2014/main" id="{373D5BEE-117E-4993-8ECB-EE56ED4719DD}"/>
              </a:ext>
            </a:extLst>
          </p:cNvPr>
          <p:cNvGraphicFramePr>
            <a:graphicFrameLocks noChangeAspect="1"/>
          </p:cNvGraphicFramePr>
          <p:nvPr>
            <p:extLst>
              <p:ext uri="{D42A27DB-BD31-4B8C-83A1-F6EECF244321}">
                <p14:modId xmlns:p14="http://schemas.microsoft.com/office/powerpoint/2010/main" val="2382926077"/>
              </p:ext>
            </p:extLst>
          </p:nvPr>
        </p:nvGraphicFramePr>
        <p:xfrm>
          <a:off x="565896" y="5131548"/>
          <a:ext cx="1106583" cy="627064"/>
        </p:xfrm>
        <a:graphic>
          <a:graphicData uri="http://schemas.openxmlformats.org/presentationml/2006/ole">
            <mc:AlternateContent xmlns:mc="http://schemas.openxmlformats.org/markup-compatibility/2006">
              <mc:Choice xmlns:v="urn:schemas-microsoft-com:vml" Requires="v">
                <p:oleObj spid="_x0000_s9448" name="Equation" r:id="rId24" imgW="761760" imgH="431640" progId="Equation.DSMT4">
                  <p:embed/>
                </p:oleObj>
              </mc:Choice>
              <mc:Fallback>
                <p:oleObj name="Equation" r:id="rId24" imgW="761760" imgH="431640" progId="Equation.DSMT4">
                  <p:embed/>
                  <p:pic>
                    <p:nvPicPr>
                      <p:cNvPr id="39" name="Object 38">
                        <a:extLst>
                          <a:ext uri="{FF2B5EF4-FFF2-40B4-BE49-F238E27FC236}">
                            <a16:creationId xmlns:a16="http://schemas.microsoft.com/office/drawing/2014/main" id="{B1FF3ED0-88B6-48B7-95A2-E7A4762A80F4}"/>
                          </a:ext>
                        </a:extLst>
                      </p:cNvPr>
                      <p:cNvPicPr/>
                      <p:nvPr/>
                    </p:nvPicPr>
                    <p:blipFill>
                      <a:blip r:embed="rId6"/>
                      <a:stretch>
                        <a:fillRect/>
                      </a:stretch>
                    </p:blipFill>
                    <p:spPr>
                      <a:xfrm>
                        <a:off x="565896" y="5131548"/>
                        <a:ext cx="1106583" cy="627064"/>
                      </a:xfrm>
                      <a:prstGeom prst="rect">
                        <a:avLst/>
                      </a:prstGeom>
                    </p:spPr>
                  </p:pic>
                </p:oleObj>
              </mc:Fallback>
            </mc:AlternateContent>
          </a:graphicData>
        </a:graphic>
      </p:graphicFrame>
      <p:cxnSp>
        <p:nvCxnSpPr>
          <p:cNvPr id="69" name="Straight Arrow Connector 68">
            <a:extLst>
              <a:ext uri="{FF2B5EF4-FFF2-40B4-BE49-F238E27FC236}">
                <a16:creationId xmlns:a16="http://schemas.microsoft.com/office/drawing/2014/main" id="{FBA403FA-D9F8-437E-9EC2-6E1C58286605}"/>
              </a:ext>
            </a:extLst>
          </p:cNvPr>
          <p:cNvCxnSpPr/>
          <p:nvPr/>
        </p:nvCxnSpPr>
        <p:spPr>
          <a:xfrm>
            <a:off x="1814824" y="5433165"/>
            <a:ext cx="50600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70" name="Object 69">
            <a:extLst>
              <a:ext uri="{FF2B5EF4-FFF2-40B4-BE49-F238E27FC236}">
                <a16:creationId xmlns:a16="http://schemas.microsoft.com/office/drawing/2014/main" id="{10597C5B-A3E7-4BC1-B074-6717FA1FEA82}"/>
              </a:ext>
            </a:extLst>
          </p:cNvPr>
          <p:cNvGraphicFramePr>
            <a:graphicFrameLocks noChangeAspect="1"/>
          </p:cNvGraphicFramePr>
          <p:nvPr>
            <p:extLst>
              <p:ext uri="{D42A27DB-BD31-4B8C-83A1-F6EECF244321}">
                <p14:modId xmlns:p14="http://schemas.microsoft.com/office/powerpoint/2010/main" val="671308287"/>
              </p:ext>
            </p:extLst>
          </p:nvPr>
        </p:nvGraphicFramePr>
        <p:xfrm>
          <a:off x="2440097" y="5129353"/>
          <a:ext cx="2101850" cy="627062"/>
        </p:xfrm>
        <a:graphic>
          <a:graphicData uri="http://schemas.openxmlformats.org/presentationml/2006/ole">
            <mc:AlternateContent xmlns:mc="http://schemas.openxmlformats.org/markup-compatibility/2006">
              <mc:Choice xmlns:v="urn:schemas-microsoft-com:vml" Requires="v">
                <p:oleObj spid="_x0000_s9449" name="Equation" r:id="rId25" imgW="1447560" imgH="431640" progId="Equation.DSMT4">
                  <p:embed/>
                </p:oleObj>
              </mc:Choice>
              <mc:Fallback>
                <p:oleObj name="Equation" r:id="rId25" imgW="1447560" imgH="431640" progId="Equation.DSMT4">
                  <p:embed/>
                  <p:pic>
                    <p:nvPicPr>
                      <p:cNvPr id="68" name="Object 67">
                        <a:extLst>
                          <a:ext uri="{FF2B5EF4-FFF2-40B4-BE49-F238E27FC236}">
                            <a16:creationId xmlns:a16="http://schemas.microsoft.com/office/drawing/2014/main" id="{373D5BEE-117E-4993-8ECB-EE56ED4719DD}"/>
                          </a:ext>
                        </a:extLst>
                      </p:cNvPr>
                      <p:cNvPicPr/>
                      <p:nvPr/>
                    </p:nvPicPr>
                    <p:blipFill>
                      <a:blip r:embed="rId26"/>
                      <a:stretch>
                        <a:fillRect/>
                      </a:stretch>
                    </p:blipFill>
                    <p:spPr>
                      <a:xfrm>
                        <a:off x="2440097" y="5129353"/>
                        <a:ext cx="2101850" cy="627062"/>
                      </a:xfrm>
                      <a:prstGeom prst="rect">
                        <a:avLst/>
                      </a:prstGeom>
                    </p:spPr>
                  </p:pic>
                </p:oleObj>
              </mc:Fallback>
            </mc:AlternateContent>
          </a:graphicData>
        </a:graphic>
      </p:graphicFrame>
      <p:cxnSp>
        <p:nvCxnSpPr>
          <p:cNvPr id="71" name="Straight Arrow Connector 70">
            <a:extLst>
              <a:ext uri="{FF2B5EF4-FFF2-40B4-BE49-F238E27FC236}">
                <a16:creationId xmlns:a16="http://schemas.microsoft.com/office/drawing/2014/main" id="{AE0F9DAA-E18E-4406-8EA0-5EA998C868FB}"/>
              </a:ext>
            </a:extLst>
          </p:cNvPr>
          <p:cNvCxnSpPr/>
          <p:nvPr/>
        </p:nvCxnSpPr>
        <p:spPr>
          <a:xfrm>
            <a:off x="4666889" y="5420099"/>
            <a:ext cx="50600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72" name="Object 71">
            <a:extLst>
              <a:ext uri="{FF2B5EF4-FFF2-40B4-BE49-F238E27FC236}">
                <a16:creationId xmlns:a16="http://schemas.microsoft.com/office/drawing/2014/main" id="{72426A3B-5340-4C45-80E8-32E8BD32F275}"/>
              </a:ext>
            </a:extLst>
          </p:cNvPr>
          <p:cNvGraphicFramePr>
            <a:graphicFrameLocks noChangeAspect="1"/>
          </p:cNvGraphicFramePr>
          <p:nvPr>
            <p:extLst>
              <p:ext uri="{D42A27DB-BD31-4B8C-83A1-F6EECF244321}">
                <p14:modId xmlns:p14="http://schemas.microsoft.com/office/powerpoint/2010/main" val="899321577"/>
              </p:ext>
            </p:extLst>
          </p:nvPr>
        </p:nvGraphicFramePr>
        <p:xfrm>
          <a:off x="5427463" y="5254205"/>
          <a:ext cx="977900" cy="331788"/>
        </p:xfrm>
        <a:graphic>
          <a:graphicData uri="http://schemas.openxmlformats.org/presentationml/2006/ole">
            <mc:AlternateContent xmlns:mc="http://schemas.openxmlformats.org/markup-compatibility/2006">
              <mc:Choice xmlns:v="urn:schemas-microsoft-com:vml" Requires="v">
                <p:oleObj spid="_x0000_s9450" name="Equation" r:id="rId27" imgW="672840" imgH="228600" progId="Equation.DSMT4">
                  <p:embed/>
                </p:oleObj>
              </mc:Choice>
              <mc:Fallback>
                <p:oleObj name="Equation" r:id="rId27" imgW="672840" imgH="228600" progId="Equation.DSMT4">
                  <p:embed/>
                  <p:pic>
                    <p:nvPicPr>
                      <p:cNvPr id="70" name="Object 69">
                        <a:extLst>
                          <a:ext uri="{FF2B5EF4-FFF2-40B4-BE49-F238E27FC236}">
                            <a16:creationId xmlns:a16="http://schemas.microsoft.com/office/drawing/2014/main" id="{10597C5B-A3E7-4BC1-B074-6717FA1FEA82}"/>
                          </a:ext>
                        </a:extLst>
                      </p:cNvPr>
                      <p:cNvPicPr/>
                      <p:nvPr/>
                    </p:nvPicPr>
                    <p:blipFill>
                      <a:blip r:embed="rId28"/>
                      <a:stretch>
                        <a:fillRect/>
                      </a:stretch>
                    </p:blipFill>
                    <p:spPr>
                      <a:xfrm>
                        <a:off x="5427463" y="5254205"/>
                        <a:ext cx="977900" cy="331788"/>
                      </a:xfrm>
                      <a:prstGeom prst="rect">
                        <a:avLst/>
                      </a:prstGeom>
                      <a:ln>
                        <a:solidFill>
                          <a:srgbClr val="92D050"/>
                        </a:solidFill>
                      </a:ln>
                    </p:spPr>
                  </p:pic>
                </p:oleObj>
              </mc:Fallback>
            </mc:AlternateContent>
          </a:graphicData>
        </a:graphic>
      </p:graphicFrame>
      <p:graphicFrame>
        <p:nvGraphicFramePr>
          <p:cNvPr id="73" name="Object 72">
            <a:extLst>
              <a:ext uri="{FF2B5EF4-FFF2-40B4-BE49-F238E27FC236}">
                <a16:creationId xmlns:a16="http://schemas.microsoft.com/office/drawing/2014/main" id="{E24D8468-5255-46D8-8320-94BB8199A6A5}"/>
              </a:ext>
            </a:extLst>
          </p:cNvPr>
          <p:cNvGraphicFramePr>
            <a:graphicFrameLocks noChangeAspect="1"/>
          </p:cNvGraphicFramePr>
          <p:nvPr>
            <p:extLst>
              <p:ext uri="{D42A27DB-BD31-4B8C-83A1-F6EECF244321}">
                <p14:modId xmlns:p14="http://schemas.microsoft.com/office/powerpoint/2010/main" val="1454185622"/>
              </p:ext>
            </p:extLst>
          </p:nvPr>
        </p:nvGraphicFramePr>
        <p:xfrm>
          <a:off x="611188" y="5908972"/>
          <a:ext cx="660264" cy="606729"/>
        </p:xfrm>
        <a:graphic>
          <a:graphicData uri="http://schemas.openxmlformats.org/presentationml/2006/ole">
            <mc:AlternateContent xmlns:mc="http://schemas.openxmlformats.org/markup-compatibility/2006">
              <mc:Choice xmlns:v="urn:schemas-microsoft-com:vml" Requires="v">
                <p:oleObj spid="_x0000_s9451" name="Equation" r:id="rId29" imgW="469800" imgH="431640" progId="Equation.DSMT4">
                  <p:embed/>
                </p:oleObj>
              </mc:Choice>
              <mc:Fallback>
                <p:oleObj name="Equation" r:id="rId29" imgW="469800" imgH="431640" progId="Equation.DSMT4">
                  <p:embed/>
                  <p:pic>
                    <p:nvPicPr>
                      <p:cNvPr id="0" name=""/>
                      <p:cNvPicPr/>
                      <p:nvPr/>
                    </p:nvPicPr>
                    <p:blipFill>
                      <a:blip r:embed="rId30"/>
                      <a:stretch>
                        <a:fillRect/>
                      </a:stretch>
                    </p:blipFill>
                    <p:spPr>
                      <a:xfrm>
                        <a:off x="611188" y="5908972"/>
                        <a:ext cx="660264" cy="606729"/>
                      </a:xfrm>
                      <a:prstGeom prst="rect">
                        <a:avLst/>
                      </a:prstGeom>
                    </p:spPr>
                  </p:pic>
                </p:oleObj>
              </mc:Fallback>
            </mc:AlternateContent>
          </a:graphicData>
        </a:graphic>
      </p:graphicFrame>
      <p:cxnSp>
        <p:nvCxnSpPr>
          <p:cNvPr id="74" name="Straight Arrow Connector 73">
            <a:extLst>
              <a:ext uri="{FF2B5EF4-FFF2-40B4-BE49-F238E27FC236}">
                <a16:creationId xmlns:a16="http://schemas.microsoft.com/office/drawing/2014/main" id="{AA078318-53DC-4DAA-854F-0A938D43BE2C}"/>
              </a:ext>
            </a:extLst>
          </p:cNvPr>
          <p:cNvCxnSpPr/>
          <p:nvPr/>
        </p:nvCxnSpPr>
        <p:spPr>
          <a:xfrm>
            <a:off x="1348918" y="6203877"/>
            <a:ext cx="50600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75" name="Object 74">
            <a:extLst>
              <a:ext uri="{FF2B5EF4-FFF2-40B4-BE49-F238E27FC236}">
                <a16:creationId xmlns:a16="http://schemas.microsoft.com/office/drawing/2014/main" id="{2434AE98-7699-4D0A-AEBA-F43B214B6D40}"/>
              </a:ext>
            </a:extLst>
          </p:cNvPr>
          <p:cNvGraphicFramePr>
            <a:graphicFrameLocks noChangeAspect="1"/>
          </p:cNvGraphicFramePr>
          <p:nvPr>
            <p:extLst>
              <p:ext uri="{D42A27DB-BD31-4B8C-83A1-F6EECF244321}">
                <p14:modId xmlns:p14="http://schemas.microsoft.com/office/powerpoint/2010/main" val="1791419970"/>
              </p:ext>
            </p:extLst>
          </p:nvPr>
        </p:nvGraphicFramePr>
        <p:xfrm>
          <a:off x="1927960" y="5927586"/>
          <a:ext cx="874713" cy="606425"/>
        </p:xfrm>
        <a:graphic>
          <a:graphicData uri="http://schemas.openxmlformats.org/presentationml/2006/ole">
            <mc:AlternateContent xmlns:mc="http://schemas.openxmlformats.org/markup-compatibility/2006">
              <mc:Choice xmlns:v="urn:schemas-microsoft-com:vml" Requires="v">
                <p:oleObj spid="_x0000_s9452" name="Equation" r:id="rId31" imgW="622080" imgH="431640" progId="Equation.DSMT4">
                  <p:embed/>
                </p:oleObj>
              </mc:Choice>
              <mc:Fallback>
                <p:oleObj name="Equation" r:id="rId31" imgW="622080" imgH="431640" progId="Equation.DSMT4">
                  <p:embed/>
                  <p:pic>
                    <p:nvPicPr>
                      <p:cNvPr id="73" name="Object 72">
                        <a:extLst>
                          <a:ext uri="{FF2B5EF4-FFF2-40B4-BE49-F238E27FC236}">
                            <a16:creationId xmlns:a16="http://schemas.microsoft.com/office/drawing/2014/main" id="{E24D8468-5255-46D8-8320-94BB8199A6A5}"/>
                          </a:ext>
                        </a:extLst>
                      </p:cNvPr>
                      <p:cNvPicPr/>
                      <p:nvPr/>
                    </p:nvPicPr>
                    <p:blipFill>
                      <a:blip r:embed="rId32"/>
                      <a:stretch>
                        <a:fillRect/>
                      </a:stretch>
                    </p:blipFill>
                    <p:spPr>
                      <a:xfrm>
                        <a:off x="1927960" y="5927586"/>
                        <a:ext cx="874713" cy="606425"/>
                      </a:xfrm>
                      <a:prstGeom prst="rect">
                        <a:avLst/>
                      </a:prstGeom>
                    </p:spPr>
                  </p:pic>
                </p:oleObj>
              </mc:Fallback>
            </mc:AlternateContent>
          </a:graphicData>
        </a:graphic>
      </p:graphicFrame>
      <p:cxnSp>
        <p:nvCxnSpPr>
          <p:cNvPr id="76" name="Straight Arrow Connector 75">
            <a:extLst>
              <a:ext uri="{FF2B5EF4-FFF2-40B4-BE49-F238E27FC236}">
                <a16:creationId xmlns:a16="http://schemas.microsoft.com/office/drawing/2014/main" id="{B30F7814-355A-4198-8FF2-64977A18CA01}"/>
              </a:ext>
            </a:extLst>
          </p:cNvPr>
          <p:cNvCxnSpPr/>
          <p:nvPr/>
        </p:nvCxnSpPr>
        <p:spPr>
          <a:xfrm>
            <a:off x="2859861" y="6199519"/>
            <a:ext cx="50600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77" name="Object 76">
            <a:extLst>
              <a:ext uri="{FF2B5EF4-FFF2-40B4-BE49-F238E27FC236}">
                <a16:creationId xmlns:a16="http://schemas.microsoft.com/office/drawing/2014/main" id="{1E0CB6FC-290D-49DE-9215-6964F5FF30A7}"/>
              </a:ext>
            </a:extLst>
          </p:cNvPr>
          <p:cNvGraphicFramePr>
            <a:graphicFrameLocks noChangeAspect="1"/>
          </p:cNvGraphicFramePr>
          <p:nvPr>
            <p:extLst>
              <p:ext uri="{D42A27DB-BD31-4B8C-83A1-F6EECF244321}">
                <p14:modId xmlns:p14="http://schemas.microsoft.com/office/powerpoint/2010/main" val="1004781082"/>
              </p:ext>
            </p:extLst>
          </p:nvPr>
        </p:nvGraphicFramePr>
        <p:xfrm>
          <a:off x="3443230" y="5908972"/>
          <a:ext cx="1589087" cy="606425"/>
        </p:xfrm>
        <a:graphic>
          <a:graphicData uri="http://schemas.openxmlformats.org/presentationml/2006/ole">
            <mc:AlternateContent xmlns:mc="http://schemas.openxmlformats.org/markup-compatibility/2006">
              <mc:Choice xmlns:v="urn:schemas-microsoft-com:vml" Requires="v">
                <p:oleObj spid="_x0000_s9453" name="Equation" r:id="rId33" imgW="1130040" imgH="431640" progId="Equation.DSMT4">
                  <p:embed/>
                </p:oleObj>
              </mc:Choice>
              <mc:Fallback>
                <p:oleObj name="Equation" r:id="rId33" imgW="1130040" imgH="431640" progId="Equation.DSMT4">
                  <p:embed/>
                  <p:pic>
                    <p:nvPicPr>
                      <p:cNvPr id="75" name="Object 74">
                        <a:extLst>
                          <a:ext uri="{FF2B5EF4-FFF2-40B4-BE49-F238E27FC236}">
                            <a16:creationId xmlns:a16="http://schemas.microsoft.com/office/drawing/2014/main" id="{2434AE98-7699-4D0A-AEBA-F43B214B6D40}"/>
                          </a:ext>
                        </a:extLst>
                      </p:cNvPr>
                      <p:cNvPicPr/>
                      <p:nvPr/>
                    </p:nvPicPr>
                    <p:blipFill>
                      <a:blip r:embed="rId34"/>
                      <a:stretch>
                        <a:fillRect/>
                      </a:stretch>
                    </p:blipFill>
                    <p:spPr>
                      <a:xfrm>
                        <a:off x="3443230" y="5908972"/>
                        <a:ext cx="1589087" cy="606425"/>
                      </a:xfrm>
                      <a:prstGeom prst="rect">
                        <a:avLst/>
                      </a:prstGeom>
                    </p:spPr>
                  </p:pic>
                </p:oleObj>
              </mc:Fallback>
            </mc:AlternateContent>
          </a:graphicData>
        </a:graphic>
      </p:graphicFrame>
      <p:cxnSp>
        <p:nvCxnSpPr>
          <p:cNvPr id="78" name="Straight Arrow Connector 77">
            <a:extLst>
              <a:ext uri="{FF2B5EF4-FFF2-40B4-BE49-F238E27FC236}">
                <a16:creationId xmlns:a16="http://schemas.microsoft.com/office/drawing/2014/main" id="{B0D91964-6F6A-4468-9084-86AC41FF4BF7}"/>
              </a:ext>
            </a:extLst>
          </p:cNvPr>
          <p:cNvCxnSpPr/>
          <p:nvPr/>
        </p:nvCxnSpPr>
        <p:spPr>
          <a:xfrm>
            <a:off x="5049363" y="6199519"/>
            <a:ext cx="50600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79" name="Object 78">
            <a:extLst>
              <a:ext uri="{FF2B5EF4-FFF2-40B4-BE49-F238E27FC236}">
                <a16:creationId xmlns:a16="http://schemas.microsoft.com/office/drawing/2014/main" id="{0E69A1BA-7C80-4DA2-B058-27D87856678A}"/>
              </a:ext>
            </a:extLst>
          </p:cNvPr>
          <p:cNvGraphicFramePr>
            <a:graphicFrameLocks noChangeAspect="1"/>
          </p:cNvGraphicFramePr>
          <p:nvPr>
            <p:extLst>
              <p:ext uri="{D42A27DB-BD31-4B8C-83A1-F6EECF244321}">
                <p14:modId xmlns:p14="http://schemas.microsoft.com/office/powerpoint/2010/main" val="2314513140"/>
              </p:ext>
            </p:extLst>
          </p:nvPr>
        </p:nvGraphicFramePr>
        <p:xfrm>
          <a:off x="5672874" y="6015350"/>
          <a:ext cx="1785938" cy="320675"/>
        </p:xfrm>
        <a:graphic>
          <a:graphicData uri="http://schemas.openxmlformats.org/presentationml/2006/ole">
            <mc:AlternateContent xmlns:mc="http://schemas.openxmlformats.org/markup-compatibility/2006">
              <mc:Choice xmlns:v="urn:schemas-microsoft-com:vml" Requires="v">
                <p:oleObj spid="_x0000_s9454" name="Equation" r:id="rId35" imgW="1269720" imgH="228600" progId="Equation.DSMT4">
                  <p:embed/>
                </p:oleObj>
              </mc:Choice>
              <mc:Fallback>
                <p:oleObj name="Equation" r:id="rId35" imgW="1269720" imgH="228600" progId="Equation.DSMT4">
                  <p:embed/>
                  <p:pic>
                    <p:nvPicPr>
                      <p:cNvPr id="77" name="Object 76">
                        <a:extLst>
                          <a:ext uri="{FF2B5EF4-FFF2-40B4-BE49-F238E27FC236}">
                            <a16:creationId xmlns:a16="http://schemas.microsoft.com/office/drawing/2014/main" id="{1E0CB6FC-290D-49DE-9215-6964F5FF30A7}"/>
                          </a:ext>
                        </a:extLst>
                      </p:cNvPr>
                      <p:cNvPicPr/>
                      <p:nvPr/>
                    </p:nvPicPr>
                    <p:blipFill>
                      <a:blip r:embed="rId36"/>
                      <a:stretch>
                        <a:fillRect/>
                      </a:stretch>
                    </p:blipFill>
                    <p:spPr>
                      <a:xfrm>
                        <a:off x="5672874" y="6015350"/>
                        <a:ext cx="1785938" cy="320675"/>
                      </a:xfrm>
                      <a:prstGeom prst="rect">
                        <a:avLst/>
                      </a:prstGeom>
                      <a:ln>
                        <a:solidFill>
                          <a:srgbClr val="00B050"/>
                        </a:solidFill>
                      </a:ln>
                    </p:spPr>
                  </p:pic>
                </p:oleObj>
              </mc:Fallback>
            </mc:AlternateContent>
          </a:graphicData>
        </a:graphic>
      </p:graphicFrame>
      <p:pic>
        <p:nvPicPr>
          <p:cNvPr id="80" name="Picture 79">
            <a:extLst>
              <a:ext uri="{FF2B5EF4-FFF2-40B4-BE49-F238E27FC236}">
                <a16:creationId xmlns:a16="http://schemas.microsoft.com/office/drawing/2014/main" id="{0A062A45-B6C4-4DA4-9343-50B4C9ADE32F}"/>
              </a:ext>
            </a:extLst>
          </p:cNvPr>
          <p:cNvPicPr>
            <a:picLocks noChangeAspect="1"/>
          </p:cNvPicPr>
          <p:nvPr/>
        </p:nvPicPr>
        <p:blipFill>
          <a:blip r:embed="rId23"/>
          <a:stretch>
            <a:fillRect/>
          </a:stretch>
        </p:blipFill>
        <p:spPr>
          <a:xfrm>
            <a:off x="6515373" y="1642262"/>
            <a:ext cx="1592264" cy="2514763"/>
          </a:xfrm>
          <a:prstGeom prst="rect">
            <a:avLst/>
          </a:prstGeom>
        </p:spPr>
      </p:pic>
      <p:pic>
        <p:nvPicPr>
          <p:cNvPr id="82" name="Picture 81">
            <a:extLst>
              <a:ext uri="{FF2B5EF4-FFF2-40B4-BE49-F238E27FC236}">
                <a16:creationId xmlns:a16="http://schemas.microsoft.com/office/drawing/2014/main" id="{C3183328-865B-4337-A0F7-45CAA025114E}"/>
              </a:ext>
            </a:extLst>
          </p:cNvPr>
          <p:cNvPicPr>
            <a:picLocks noChangeAspect="1"/>
          </p:cNvPicPr>
          <p:nvPr/>
        </p:nvPicPr>
        <p:blipFill>
          <a:blip r:embed="rId37"/>
          <a:stretch>
            <a:fillRect/>
          </a:stretch>
        </p:blipFill>
        <p:spPr>
          <a:xfrm>
            <a:off x="8454146" y="2087102"/>
            <a:ext cx="893300" cy="2068697"/>
          </a:xfrm>
          <a:prstGeom prst="rect">
            <a:avLst/>
          </a:prstGeom>
        </p:spPr>
      </p:pic>
      <p:pic>
        <p:nvPicPr>
          <p:cNvPr id="83" name="Picture 82">
            <a:extLst>
              <a:ext uri="{FF2B5EF4-FFF2-40B4-BE49-F238E27FC236}">
                <a16:creationId xmlns:a16="http://schemas.microsoft.com/office/drawing/2014/main" id="{016DA6EB-F98E-491C-AEB8-E5A3CFFF7510}"/>
              </a:ext>
            </a:extLst>
          </p:cNvPr>
          <p:cNvPicPr>
            <a:picLocks noChangeAspect="1"/>
          </p:cNvPicPr>
          <p:nvPr/>
        </p:nvPicPr>
        <p:blipFill>
          <a:blip r:embed="rId37"/>
          <a:stretch>
            <a:fillRect/>
          </a:stretch>
        </p:blipFill>
        <p:spPr>
          <a:xfrm>
            <a:off x="9906189" y="3503074"/>
            <a:ext cx="277750" cy="643211"/>
          </a:xfrm>
          <a:prstGeom prst="rect">
            <a:avLst/>
          </a:prstGeom>
          <a:effectLst>
            <a:glow rad="127000">
              <a:schemeClr val="bg1">
                <a:alpha val="75000"/>
              </a:schemeClr>
            </a:glow>
          </a:effectLst>
        </p:spPr>
      </p:pic>
      <p:cxnSp>
        <p:nvCxnSpPr>
          <p:cNvPr id="87" name="Straight Connector 86">
            <a:extLst>
              <a:ext uri="{FF2B5EF4-FFF2-40B4-BE49-F238E27FC236}">
                <a16:creationId xmlns:a16="http://schemas.microsoft.com/office/drawing/2014/main" id="{C9F7B0F1-5854-4719-9A80-DF8F05A121B8}"/>
              </a:ext>
            </a:extLst>
          </p:cNvPr>
          <p:cNvCxnSpPr>
            <a:cxnSpLocks/>
          </p:cNvCxnSpPr>
          <p:nvPr/>
        </p:nvCxnSpPr>
        <p:spPr>
          <a:xfrm rot="16200000">
            <a:off x="10672542" y="4065861"/>
            <a:ext cx="0" cy="137173"/>
          </a:xfrm>
          <a:prstGeom prst="line">
            <a:avLst/>
          </a:prstGeom>
          <a:ln/>
        </p:spPr>
        <p:style>
          <a:lnRef idx="3">
            <a:schemeClr val="dk1"/>
          </a:lnRef>
          <a:fillRef idx="0">
            <a:schemeClr val="dk1"/>
          </a:fillRef>
          <a:effectRef idx="2">
            <a:schemeClr val="dk1"/>
          </a:effectRef>
          <a:fontRef idx="minor">
            <a:schemeClr val="tx1"/>
          </a:fontRef>
        </p:style>
      </p:cxnSp>
      <p:cxnSp>
        <p:nvCxnSpPr>
          <p:cNvPr id="88" name="Straight Connector 87">
            <a:extLst>
              <a:ext uri="{FF2B5EF4-FFF2-40B4-BE49-F238E27FC236}">
                <a16:creationId xmlns:a16="http://schemas.microsoft.com/office/drawing/2014/main" id="{FE140D35-65B6-4408-9D92-A3A2ED60776E}"/>
              </a:ext>
            </a:extLst>
          </p:cNvPr>
          <p:cNvCxnSpPr>
            <a:cxnSpLocks/>
          </p:cNvCxnSpPr>
          <p:nvPr/>
        </p:nvCxnSpPr>
        <p:spPr>
          <a:xfrm>
            <a:off x="10669847" y="3625709"/>
            <a:ext cx="0" cy="502748"/>
          </a:xfrm>
          <a:prstGeom prst="line">
            <a:avLst/>
          </a:prstGeom>
          <a:ln w="25400"/>
        </p:spPr>
        <p:style>
          <a:lnRef idx="1">
            <a:schemeClr val="dk1"/>
          </a:lnRef>
          <a:fillRef idx="0">
            <a:schemeClr val="dk1"/>
          </a:fillRef>
          <a:effectRef idx="0">
            <a:schemeClr val="dk1"/>
          </a:effectRef>
          <a:fontRef idx="minor">
            <a:schemeClr val="tx1"/>
          </a:fontRef>
        </p:style>
      </p:cxnSp>
      <p:cxnSp>
        <p:nvCxnSpPr>
          <p:cNvPr id="89" name="Straight Connector 88">
            <a:extLst>
              <a:ext uri="{FF2B5EF4-FFF2-40B4-BE49-F238E27FC236}">
                <a16:creationId xmlns:a16="http://schemas.microsoft.com/office/drawing/2014/main" id="{9C437238-0DED-47A2-8A57-180142C53A99}"/>
              </a:ext>
            </a:extLst>
          </p:cNvPr>
          <p:cNvCxnSpPr>
            <a:cxnSpLocks/>
          </p:cNvCxnSpPr>
          <p:nvPr/>
        </p:nvCxnSpPr>
        <p:spPr>
          <a:xfrm flipV="1">
            <a:off x="10619366" y="3625709"/>
            <a:ext cx="110439" cy="1576"/>
          </a:xfrm>
          <a:prstGeom prst="line">
            <a:avLst/>
          </a:prstGeom>
          <a:ln w="25400"/>
        </p:spPr>
        <p:style>
          <a:lnRef idx="1">
            <a:schemeClr val="dk1"/>
          </a:lnRef>
          <a:fillRef idx="0">
            <a:schemeClr val="dk1"/>
          </a:fillRef>
          <a:effectRef idx="0">
            <a:schemeClr val="dk1"/>
          </a:effectRef>
          <a:fontRef idx="minor">
            <a:schemeClr val="tx1"/>
          </a:fontRef>
        </p:style>
      </p:cxnSp>
      <p:sp>
        <p:nvSpPr>
          <p:cNvPr id="91" name="TextBox 90">
            <a:extLst>
              <a:ext uri="{FF2B5EF4-FFF2-40B4-BE49-F238E27FC236}">
                <a16:creationId xmlns:a16="http://schemas.microsoft.com/office/drawing/2014/main" id="{937C0AF8-B5B0-417A-8212-8A35330CBCCE}"/>
              </a:ext>
            </a:extLst>
          </p:cNvPr>
          <p:cNvSpPr txBox="1"/>
          <p:nvPr/>
        </p:nvSpPr>
        <p:spPr>
          <a:xfrm>
            <a:off x="10664543" y="3686326"/>
            <a:ext cx="700833" cy="369332"/>
          </a:xfrm>
          <a:prstGeom prst="rect">
            <a:avLst/>
          </a:prstGeom>
          <a:noFill/>
        </p:spPr>
        <p:txBody>
          <a:bodyPr wrap="none" rtlCol="0">
            <a:spAutoFit/>
          </a:bodyPr>
          <a:lstStyle/>
          <a:p>
            <a:r>
              <a:rPr lang="en-US" dirty="0"/>
              <a:t>11cm</a:t>
            </a:r>
          </a:p>
        </p:txBody>
      </p:sp>
      <p:cxnSp>
        <p:nvCxnSpPr>
          <p:cNvPr id="92" name="Straight Connector 91">
            <a:extLst>
              <a:ext uri="{FF2B5EF4-FFF2-40B4-BE49-F238E27FC236}">
                <a16:creationId xmlns:a16="http://schemas.microsoft.com/office/drawing/2014/main" id="{A41F6ABF-8EEB-444A-8CCF-32D015E34768}"/>
              </a:ext>
            </a:extLst>
          </p:cNvPr>
          <p:cNvCxnSpPr>
            <a:cxnSpLocks/>
          </p:cNvCxnSpPr>
          <p:nvPr/>
        </p:nvCxnSpPr>
        <p:spPr>
          <a:xfrm>
            <a:off x="9521924" y="4585372"/>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94" name="Straight Connector 93">
            <a:extLst>
              <a:ext uri="{FF2B5EF4-FFF2-40B4-BE49-F238E27FC236}">
                <a16:creationId xmlns:a16="http://schemas.microsoft.com/office/drawing/2014/main" id="{C6118F90-7CAC-42F0-BBCB-807699CBF21B}"/>
              </a:ext>
            </a:extLst>
          </p:cNvPr>
          <p:cNvCxnSpPr/>
          <p:nvPr/>
        </p:nvCxnSpPr>
        <p:spPr>
          <a:xfrm>
            <a:off x="10413461" y="4600644"/>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95" name="Straight Connector 94">
            <a:extLst>
              <a:ext uri="{FF2B5EF4-FFF2-40B4-BE49-F238E27FC236}">
                <a16:creationId xmlns:a16="http://schemas.microsoft.com/office/drawing/2014/main" id="{2880C39C-1FD2-4040-B57A-4286506AEFA0}"/>
              </a:ext>
            </a:extLst>
          </p:cNvPr>
          <p:cNvCxnSpPr>
            <a:cxnSpLocks/>
          </p:cNvCxnSpPr>
          <p:nvPr/>
        </p:nvCxnSpPr>
        <p:spPr>
          <a:xfrm>
            <a:off x="9530802" y="4673836"/>
            <a:ext cx="88265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TextBox 96">
            <a:extLst>
              <a:ext uri="{FF2B5EF4-FFF2-40B4-BE49-F238E27FC236}">
                <a16:creationId xmlns:a16="http://schemas.microsoft.com/office/drawing/2014/main" id="{C8C96BE4-8656-41BC-BD69-682DEF8F3878}"/>
              </a:ext>
            </a:extLst>
          </p:cNvPr>
          <p:cNvSpPr txBox="1"/>
          <p:nvPr/>
        </p:nvSpPr>
        <p:spPr>
          <a:xfrm>
            <a:off x="9683549" y="4643004"/>
            <a:ext cx="758541" cy="369332"/>
          </a:xfrm>
          <a:prstGeom prst="rect">
            <a:avLst/>
          </a:prstGeom>
          <a:noFill/>
        </p:spPr>
        <p:txBody>
          <a:bodyPr wrap="none" rtlCol="0">
            <a:spAutoFit/>
          </a:bodyPr>
          <a:lstStyle/>
          <a:p>
            <a:r>
              <a:rPr lang="en-US" dirty="0"/>
              <a:t>2.1cm</a:t>
            </a:r>
          </a:p>
        </p:txBody>
      </p:sp>
      <p:cxnSp>
        <p:nvCxnSpPr>
          <p:cNvPr id="98" name="Straight Connector 97">
            <a:extLst>
              <a:ext uri="{FF2B5EF4-FFF2-40B4-BE49-F238E27FC236}">
                <a16:creationId xmlns:a16="http://schemas.microsoft.com/office/drawing/2014/main" id="{BCA89FF2-A118-4D75-B69F-20A5FAC2ED98}"/>
              </a:ext>
            </a:extLst>
          </p:cNvPr>
          <p:cNvCxnSpPr>
            <a:cxnSpLocks/>
          </p:cNvCxnSpPr>
          <p:nvPr/>
        </p:nvCxnSpPr>
        <p:spPr>
          <a:xfrm>
            <a:off x="7490691" y="4887220"/>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100" name="Straight Connector 99">
            <a:extLst>
              <a:ext uri="{FF2B5EF4-FFF2-40B4-BE49-F238E27FC236}">
                <a16:creationId xmlns:a16="http://schemas.microsoft.com/office/drawing/2014/main" id="{2E41A9D2-3F1A-474D-8655-22BED7C9DAFD}"/>
              </a:ext>
            </a:extLst>
          </p:cNvPr>
          <p:cNvCxnSpPr/>
          <p:nvPr/>
        </p:nvCxnSpPr>
        <p:spPr>
          <a:xfrm>
            <a:off x="9536322" y="4902492"/>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101" name="Straight Connector 100">
            <a:extLst>
              <a:ext uri="{FF2B5EF4-FFF2-40B4-BE49-F238E27FC236}">
                <a16:creationId xmlns:a16="http://schemas.microsoft.com/office/drawing/2014/main" id="{EBD9FC4B-4B91-48EB-89A4-29DF0E193B27}"/>
              </a:ext>
            </a:extLst>
          </p:cNvPr>
          <p:cNvCxnSpPr>
            <a:cxnSpLocks/>
          </p:cNvCxnSpPr>
          <p:nvPr/>
        </p:nvCxnSpPr>
        <p:spPr>
          <a:xfrm>
            <a:off x="7490691" y="4971078"/>
            <a:ext cx="2032070" cy="460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DAB4D970-F202-4040-9B55-685EF70F52CF}"/>
              </a:ext>
            </a:extLst>
          </p:cNvPr>
          <p:cNvCxnSpPr>
            <a:cxnSpLocks/>
          </p:cNvCxnSpPr>
          <p:nvPr/>
        </p:nvCxnSpPr>
        <p:spPr>
          <a:xfrm rot="16200000">
            <a:off x="6438947" y="3996207"/>
            <a:ext cx="0" cy="137173"/>
          </a:xfrm>
          <a:prstGeom prst="line">
            <a:avLst/>
          </a:prstGeom>
          <a:ln/>
        </p:spPr>
        <p:style>
          <a:lnRef idx="3">
            <a:schemeClr val="dk1"/>
          </a:lnRef>
          <a:fillRef idx="0">
            <a:schemeClr val="dk1"/>
          </a:fillRef>
          <a:effectRef idx="2">
            <a:schemeClr val="dk1"/>
          </a:effectRef>
          <a:fontRef idx="minor">
            <a:schemeClr val="tx1"/>
          </a:fontRef>
        </p:style>
      </p:cxnSp>
      <p:cxnSp>
        <p:nvCxnSpPr>
          <p:cNvPr id="104" name="Straight Connector 103">
            <a:extLst>
              <a:ext uri="{FF2B5EF4-FFF2-40B4-BE49-F238E27FC236}">
                <a16:creationId xmlns:a16="http://schemas.microsoft.com/office/drawing/2014/main" id="{DB17E164-637E-4875-8DD7-22A23331246D}"/>
              </a:ext>
            </a:extLst>
          </p:cNvPr>
          <p:cNvCxnSpPr>
            <a:cxnSpLocks/>
          </p:cNvCxnSpPr>
          <p:nvPr/>
        </p:nvCxnSpPr>
        <p:spPr>
          <a:xfrm>
            <a:off x="6436252" y="1700623"/>
            <a:ext cx="0" cy="2358180"/>
          </a:xfrm>
          <a:prstGeom prst="line">
            <a:avLst/>
          </a:prstGeom>
          <a:ln w="25400"/>
        </p:spPr>
        <p:style>
          <a:lnRef idx="1">
            <a:schemeClr val="dk1"/>
          </a:lnRef>
          <a:fillRef idx="0">
            <a:schemeClr val="dk1"/>
          </a:fillRef>
          <a:effectRef idx="0">
            <a:schemeClr val="dk1"/>
          </a:effectRef>
          <a:fontRef idx="minor">
            <a:schemeClr val="tx1"/>
          </a:fontRef>
        </p:style>
      </p:cxnSp>
      <p:cxnSp>
        <p:nvCxnSpPr>
          <p:cNvPr id="105" name="Straight Connector 104">
            <a:extLst>
              <a:ext uri="{FF2B5EF4-FFF2-40B4-BE49-F238E27FC236}">
                <a16:creationId xmlns:a16="http://schemas.microsoft.com/office/drawing/2014/main" id="{1ADC65A8-0C4A-4340-9AB1-D411C2D45336}"/>
              </a:ext>
            </a:extLst>
          </p:cNvPr>
          <p:cNvCxnSpPr>
            <a:cxnSpLocks/>
          </p:cNvCxnSpPr>
          <p:nvPr/>
        </p:nvCxnSpPr>
        <p:spPr>
          <a:xfrm flipV="1">
            <a:off x="6385771" y="1700623"/>
            <a:ext cx="110439" cy="1576"/>
          </a:xfrm>
          <a:prstGeom prst="line">
            <a:avLst/>
          </a:prstGeom>
          <a:ln w="25400"/>
        </p:spPr>
        <p:style>
          <a:lnRef idx="1">
            <a:schemeClr val="dk1"/>
          </a:lnRef>
          <a:fillRef idx="0">
            <a:schemeClr val="dk1"/>
          </a:fillRef>
          <a:effectRef idx="0">
            <a:schemeClr val="dk1"/>
          </a:effectRef>
          <a:fontRef idx="minor">
            <a:schemeClr val="tx1"/>
          </a:fontRef>
        </p:style>
      </p:cxnSp>
      <p:sp>
        <p:nvSpPr>
          <p:cNvPr id="107" name="TextBox 106">
            <a:extLst>
              <a:ext uri="{FF2B5EF4-FFF2-40B4-BE49-F238E27FC236}">
                <a16:creationId xmlns:a16="http://schemas.microsoft.com/office/drawing/2014/main" id="{A73D8043-29E3-4173-B648-71B9F4E8AA21}"/>
              </a:ext>
            </a:extLst>
          </p:cNvPr>
          <p:cNvSpPr txBox="1"/>
          <p:nvPr/>
        </p:nvSpPr>
        <p:spPr>
          <a:xfrm>
            <a:off x="6157148" y="2584026"/>
            <a:ext cx="292068" cy="369332"/>
          </a:xfrm>
          <a:prstGeom prst="rect">
            <a:avLst/>
          </a:prstGeom>
          <a:noFill/>
        </p:spPr>
        <p:txBody>
          <a:bodyPr wrap="none" rtlCol="0">
            <a:spAutoFit/>
          </a:bodyPr>
          <a:lstStyle/>
          <a:p>
            <a:r>
              <a:rPr lang="en-US" dirty="0"/>
              <a:t>?</a:t>
            </a:r>
          </a:p>
        </p:txBody>
      </p:sp>
      <p:sp>
        <p:nvSpPr>
          <p:cNvPr id="108" name="TextBox 107">
            <a:extLst>
              <a:ext uri="{FF2B5EF4-FFF2-40B4-BE49-F238E27FC236}">
                <a16:creationId xmlns:a16="http://schemas.microsoft.com/office/drawing/2014/main" id="{C1D480C6-9143-43A7-A29B-828415F58AA3}"/>
              </a:ext>
            </a:extLst>
          </p:cNvPr>
          <p:cNvSpPr txBox="1"/>
          <p:nvPr/>
        </p:nvSpPr>
        <p:spPr>
          <a:xfrm>
            <a:off x="8345190" y="5003033"/>
            <a:ext cx="292068" cy="369332"/>
          </a:xfrm>
          <a:prstGeom prst="rect">
            <a:avLst/>
          </a:prstGeom>
          <a:noFill/>
        </p:spPr>
        <p:txBody>
          <a:bodyPr wrap="none" rtlCol="0">
            <a:spAutoFit/>
          </a:bodyPr>
          <a:lstStyle/>
          <a:p>
            <a:r>
              <a:rPr lang="en-US" dirty="0"/>
              <a:t>?</a:t>
            </a:r>
          </a:p>
        </p:txBody>
      </p:sp>
    </p:spTree>
    <p:extLst>
      <p:ext uri="{BB962C8B-B14F-4D97-AF65-F5344CB8AC3E}">
        <p14:creationId xmlns:p14="http://schemas.microsoft.com/office/powerpoint/2010/main" val="1922443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92"/>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94"/>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9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97"/>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87"/>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88"/>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89"/>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91"/>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66"/>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00"/>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101"/>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98"/>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08"/>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103"/>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104"/>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105"/>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107"/>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80"/>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68"/>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69"/>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70"/>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71"/>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72"/>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nodeType="clickEffect">
                                  <p:stCondLst>
                                    <p:cond delay="0"/>
                                  </p:stCondLst>
                                  <p:childTnLst>
                                    <p:set>
                                      <p:cBhvr>
                                        <p:cTn id="122" dur="1" fill="hold">
                                          <p:stCondLst>
                                            <p:cond delay="0"/>
                                          </p:stCondLst>
                                        </p:cTn>
                                        <p:tgtEl>
                                          <p:spTgt spid="73"/>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nodeType="clickEffect">
                                  <p:stCondLst>
                                    <p:cond delay="0"/>
                                  </p:stCondLst>
                                  <p:childTnLst>
                                    <p:set>
                                      <p:cBhvr>
                                        <p:cTn id="126" dur="1" fill="hold">
                                          <p:stCondLst>
                                            <p:cond delay="0"/>
                                          </p:stCondLst>
                                        </p:cTn>
                                        <p:tgtEl>
                                          <p:spTgt spid="74"/>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nodeType="clickEffect">
                                  <p:stCondLst>
                                    <p:cond delay="0"/>
                                  </p:stCondLst>
                                  <p:childTnLst>
                                    <p:set>
                                      <p:cBhvr>
                                        <p:cTn id="130" dur="1" fill="hold">
                                          <p:stCondLst>
                                            <p:cond delay="0"/>
                                          </p:stCondLst>
                                        </p:cTn>
                                        <p:tgtEl>
                                          <p:spTgt spid="75"/>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nodeType="clickEffect">
                                  <p:stCondLst>
                                    <p:cond delay="0"/>
                                  </p:stCondLst>
                                  <p:childTnLst>
                                    <p:set>
                                      <p:cBhvr>
                                        <p:cTn id="134" dur="1" fill="hold">
                                          <p:stCondLst>
                                            <p:cond delay="0"/>
                                          </p:stCondLst>
                                        </p:cTn>
                                        <p:tgtEl>
                                          <p:spTgt spid="76"/>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nodeType="clickEffect">
                                  <p:stCondLst>
                                    <p:cond delay="0"/>
                                  </p:stCondLst>
                                  <p:childTnLst>
                                    <p:set>
                                      <p:cBhvr>
                                        <p:cTn id="138" dur="1" fill="hold">
                                          <p:stCondLst>
                                            <p:cond delay="0"/>
                                          </p:stCondLst>
                                        </p:cTn>
                                        <p:tgtEl>
                                          <p:spTgt spid="77"/>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nodeType="clickEffect">
                                  <p:stCondLst>
                                    <p:cond delay="0"/>
                                  </p:stCondLst>
                                  <p:childTnLst>
                                    <p:set>
                                      <p:cBhvr>
                                        <p:cTn id="142" dur="1" fill="hold">
                                          <p:stCondLst>
                                            <p:cond delay="0"/>
                                          </p:stCondLst>
                                        </p:cTn>
                                        <p:tgtEl>
                                          <p:spTgt spid="78"/>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nodeType="clickEffect">
                                  <p:stCondLst>
                                    <p:cond delay="0"/>
                                  </p:stCondLst>
                                  <p:childTnLst>
                                    <p:set>
                                      <p:cBhvr>
                                        <p:cTn id="146" dur="1" fill="hold">
                                          <p:stCondLst>
                                            <p:cond delay="0"/>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91" grpId="0"/>
      <p:bldP spid="97" grpId="0"/>
      <p:bldP spid="107" grpId="0"/>
      <p:bldP spid="10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1255</TotalTime>
  <Words>596</Words>
  <Application>Microsoft Office PowerPoint</Application>
  <PresentationFormat>Widescreen</PresentationFormat>
  <Paragraphs>125</Paragraphs>
  <Slides>8</Slides>
  <Notes>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8</vt:i4>
      </vt:variant>
    </vt:vector>
  </HeadingPairs>
  <TitlesOfParts>
    <vt:vector size="17" baseType="lpstr">
      <vt:lpstr>Arial</vt:lpstr>
      <vt:lpstr>Bembo</vt:lpstr>
      <vt:lpstr>Calibri</vt:lpstr>
      <vt:lpstr>Calibri Light</vt:lpstr>
      <vt:lpstr>Times New Roman</vt:lpstr>
      <vt:lpstr>Wingdings</vt:lpstr>
      <vt:lpstr>Office Theme</vt:lpstr>
      <vt:lpstr>Bitmap Image</vt:lpstr>
      <vt:lpstr>Equation</vt:lpstr>
      <vt:lpstr>E.2 Mirrors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E.2 Mirrors</dc:title>
  <dc:creator>Andrew Douglas</dc:creator>
  <cp:lastModifiedBy>Andrew Douglas</cp:lastModifiedBy>
  <cp:revision>82</cp:revision>
  <dcterms:created xsi:type="dcterms:W3CDTF">2018-05-08T00:42:34Z</dcterms:created>
  <dcterms:modified xsi:type="dcterms:W3CDTF">2018-05-13T05:53:16Z</dcterms:modified>
</cp:coreProperties>
</file>